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72" r:id="rId5"/>
    <p:sldId id="526" r:id="rId6"/>
    <p:sldId id="267" r:id="rId7"/>
    <p:sldId id="558" r:id="rId8"/>
    <p:sldId id="559" r:id="rId9"/>
    <p:sldId id="531" r:id="rId10"/>
    <p:sldId id="532" r:id="rId11"/>
    <p:sldId id="533" r:id="rId12"/>
    <p:sldId id="557" r:id="rId13"/>
    <p:sldId id="548" r:id="rId14"/>
    <p:sldId id="547" r:id="rId15"/>
    <p:sldId id="561" r:id="rId16"/>
    <p:sldId id="562" r:id="rId17"/>
    <p:sldId id="535" r:id="rId18"/>
    <p:sldId id="556" r:id="rId19"/>
    <p:sldId id="550" r:id="rId20"/>
    <p:sldId id="551" r:id="rId21"/>
    <p:sldId id="552" r:id="rId22"/>
    <p:sldId id="554" r:id="rId23"/>
    <p:sldId id="541" r:id="rId24"/>
    <p:sldId id="545" r:id="rId25"/>
    <p:sldId id="544" r:id="rId26"/>
    <p:sldId id="546" r:id="rId27"/>
    <p:sldId id="374" r:id="rId28"/>
    <p:sldId id="560" r:id="rId29"/>
    <p:sldId id="376" r:id="rId30"/>
    <p:sldId id="379" r:id="rId31"/>
    <p:sldId id="380" r:id="rId32"/>
    <p:sldId id="381" r:id="rId33"/>
    <p:sldId id="521" r:id="rId34"/>
    <p:sldId id="286" r:id="rId35"/>
    <p:sldId id="285" r:id="rId36"/>
    <p:sldId id="290" r:id="rId37"/>
    <p:sldId id="291" r:id="rId38"/>
    <p:sldId id="539" r:id="rId39"/>
    <p:sldId id="540" r:id="rId40"/>
    <p:sldId id="287" r:id="rId41"/>
  </p:sldIdLst>
  <p:sldSz cx="12192000" cy="6858000"/>
  <p:notesSz cx="7315200" cy="96012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Open Sans" pitchFamily="2" charset="0"/>
      <p:regular r:id="rId50"/>
      <p:bold r:id="rId51"/>
      <p:italic r:id="rId52"/>
      <p:boldItalic r:id="rId53"/>
    </p:embeddedFont>
    <p:embeddedFont>
      <p:font typeface="Open Sans Light" pitchFamily="2" charset="0"/>
      <p:regular r:id="rId54"/>
      <p:italic r:id="rId55"/>
    </p:embeddedFont>
    <p:embeddedFont>
      <p:font typeface="Open Sans SemiBold" pitchFamily="2" charset="0"/>
      <p:bold r:id="rId56"/>
      <p:boldItalic r:id="rId57"/>
    </p:embeddedFont>
    <p:embeddedFont>
      <p:font typeface="Open Sans SemiBold" pitchFamily="2" charset="0"/>
      <p:bold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597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pos="4040" userDrawn="1">
          <p15:clr>
            <a:srgbClr val="A4A3A4"/>
          </p15:clr>
        </p15:guide>
        <p15:guide id="5" orient="horz" pos="37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ak, Gabriela" initials="MG" lastIdx="4" clrIdx="0">
    <p:extLst>
      <p:ext uri="{19B8F6BF-5375-455C-9EA6-DF929625EA0E}">
        <p15:presenceInfo xmlns:p15="http://schemas.microsoft.com/office/powerpoint/2012/main" userId="S-1-5-21-329068152-2139871995-839522115-702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9"/>
    <a:srgbClr val="76EFE8"/>
    <a:srgbClr val="A6A6A6"/>
    <a:srgbClr val="0073FE"/>
    <a:srgbClr val="00529D"/>
    <a:srgbClr val="000019"/>
    <a:srgbClr val="0055B8"/>
    <a:srgbClr val="F2F2F2"/>
    <a:srgbClr val="F3F3F3"/>
    <a:srgbClr val="F1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7FF1B4-DC82-421B-887D-30168B699404}" v="1" dt="2022-03-25T09:06:59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102"/>
      </p:cViewPr>
      <p:guideLst>
        <p:guide orient="horz" pos="845"/>
        <p:guide pos="597"/>
        <p:guide pos="3940"/>
        <p:guide pos="4040"/>
        <p:guide orient="horz" pos="37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47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138" cy="481028"/>
          </a:xfrm>
          <a:prstGeom prst="rect">
            <a:avLst/>
          </a:prstGeom>
        </p:spPr>
        <p:txBody>
          <a:bodyPr vert="horz" lIns="87252" tIns="43626" rIns="87252" bIns="43626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428" y="1"/>
            <a:ext cx="3170138" cy="481028"/>
          </a:xfrm>
          <a:prstGeom prst="rect">
            <a:avLst/>
          </a:prstGeom>
        </p:spPr>
        <p:txBody>
          <a:bodyPr vert="horz" lIns="87252" tIns="43626" rIns="87252" bIns="43626" rtlCol="0"/>
          <a:lstStyle>
            <a:lvl1pPr algn="r">
              <a:defRPr sz="1100"/>
            </a:lvl1pPr>
          </a:lstStyle>
          <a:p>
            <a:fld id="{193CA7B3-42B2-48AC-BF7A-347EADF0F06F}" type="datetimeFigureOut">
              <a:rPr lang="de-DE" smtClean="0"/>
              <a:t>30.09.2022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120172"/>
            <a:ext cx="3170138" cy="481028"/>
          </a:xfrm>
          <a:prstGeom prst="rect">
            <a:avLst/>
          </a:prstGeom>
        </p:spPr>
        <p:txBody>
          <a:bodyPr vert="horz" lIns="87252" tIns="43626" rIns="87252" bIns="43626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428" y="9120172"/>
            <a:ext cx="3170138" cy="481028"/>
          </a:xfrm>
          <a:prstGeom prst="rect">
            <a:avLst/>
          </a:prstGeom>
        </p:spPr>
        <p:txBody>
          <a:bodyPr vert="horz" lIns="87252" tIns="43626" rIns="87252" bIns="43626" rtlCol="0" anchor="b"/>
          <a:lstStyle>
            <a:lvl1pPr algn="r">
              <a:defRPr sz="1100"/>
            </a:lvl1pPr>
          </a:lstStyle>
          <a:p>
            <a:fld id="{184E0921-2800-4FB5-934B-CBAC49C759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339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021" tIns="45511" rIns="91021" bIns="455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021" tIns="45511" rIns="91021" bIns="45511" rtlCol="0"/>
          <a:lstStyle>
            <a:lvl1pPr algn="r">
              <a:defRPr sz="1200"/>
            </a:lvl1pPr>
          </a:lstStyle>
          <a:p>
            <a:fld id="{AC3C582D-6422-4D05-A6A3-3C32F8F34D6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21" tIns="45511" rIns="91021" bIns="4551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9"/>
            <a:ext cx="5852160" cy="3780472"/>
          </a:xfrm>
          <a:prstGeom prst="rect">
            <a:avLst/>
          </a:prstGeom>
        </p:spPr>
        <p:txBody>
          <a:bodyPr vert="horz" lIns="91021" tIns="45511" rIns="91021" bIns="4551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6"/>
            <a:ext cx="3169920" cy="481727"/>
          </a:xfrm>
          <a:prstGeom prst="rect">
            <a:avLst/>
          </a:prstGeom>
        </p:spPr>
        <p:txBody>
          <a:bodyPr vert="horz" lIns="91021" tIns="45511" rIns="91021" bIns="455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021" tIns="45511" rIns="91021" bIns="45511" rtlCol="0" anchor="b"/>
          <a:lstStyle>
            <a:lvl1pPr algn="r">
              <a:defRPr sz="1200"/>
            </a:lvl1pPr>
          </a:lstStyle>
          <a:p>
            <a:fld id="{80FB8303-3138-481F-84D7-6B6051E9E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coherent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1248" y="4361688"/>
            <a:ext cx="9144000" cy="8869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5321808"/>
            <a:ext cx="9144000" cy="457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700">
                <a:solidFill>
                  <a:srgbClr val="565656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7628" y="6356350"/>
            <a:ext cx="5520266" cy="365125"/>
          </a:xfrm>
        </p:spPr>
        <p:txBody>
          <a:bodyPr/>
          <a:lstStyle/>
          <a:p>
            <a:r>
              <a:rPr lang="en-US"/>
              <a:t>Coherent confidential. Do not copy, reproduce,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rPr dirty="0"/>
              <a:t>    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9" y="161924"/>
            <a:ext cx="1218044" cy="2262082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4095" y="5789080"/>
            <a:ext cx="1507066" cy="337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1600" kern="1200" smtClean="0">
                <a:solidFill>
                  <a:srgbClr val="56565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12/05/2017</a:t>
            </a:r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13C0C44-7317-435C-B94C-D5E71C79F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065"/>
                    </a14:imgEffect>
                    <a14:imgEffect>
                      <a14:saturation sat="400000"/>
                    </a14:imgEffect>
                    <a14:imgEffect>
                      <a14:brightnessContrast bright="-12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0" y="0"/>
            <a:ext cx="12206459" cy="4288536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8BAB2F5E-CD93-445E-A117-2AD95A4D7F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0" y="314324"/>
            <a:ext cx="1218044" cy="22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36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1248" y="4361688"/>
            <a:ext cx="9144000" cy="8869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5321808"/>
            <a:ext cx="9144000" cy="457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700">
                <a:solidFill>
                  <a:srgbClr val="565656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7628" y="6356350"/>
            <a:ext cx="5520266" cy="365125"/>
          </a:xfrm>
        </p:spPr>
        <p:txBody>
          <a:bodyPr/>
          <a:lstStyle/>
          <a:p>
            <a:r>
              <a:rPr lang="en-US"/>
              <a:t>Coherent confidential. Do not copy, reproduce,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rPr dirty="0"/>
              <a:t>    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9" y="161924"/>
            <a:ext cx="1218044" cy="2262082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4095" y="5789080"/>
            <a:ext cx="1507066" cy="337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1600" kern="1200" smtClean="0">
                <a:solidFill>
                  <a:srgbClr val="56565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12/05/2017</a:t>
            </a:r>
            <a:endParaRPr lang="en-US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8BAB2F5E-CD93-445E-A117-2AD95A4D7F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0" y="314324"/>
            <a:ext cx="1218044" cy="2262082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B40CC6C-7424-4952-AC0B-851E04E1BC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6459" cy="42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5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1248" y="4361688"/>
            <a:ext cx="9144000" cy="8869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5321808"/>
            <a:ext cx="9144000" cy="457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700">
                <a:solidFill>
                  <a:srgbClr val="565656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7628" y="6356350"/>
            <a:ext cx="5520266" cy="365125"/>
          </a:xfrm>
        </p:spPr>
        <p:txBody>
          <a:bodyPr/>
          <a:lstStyle/>
          <a:p>
            <a:r>
              <a:rPr lang="en-US"/>
              <a:t>Coherent confidential. Do not copy, reproduce,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rPr dirty="0"/>
              <a:t>    |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6459" cy="4288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9" y="161924"/>
            <a:ext cx="1218044" cy="2262082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4095" y="5789080"/>
            <a:ext cx="1507066" cy="337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1600" kern="1200" smtClean="0">
                <a:solidFill>
                  <a:srgbClr val="56565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12/05/2017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7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12/05/2017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reproduce, or distribute.  |  www.coherent.com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rPr dirty="0"/>
              <a:t>    |</a:t>
            </a:r>
          </a:p>
        </p:txBody>
      </p:sp>
    </p:spTree>
    <p:extLst>
      <p:ext uri="{BB962C8B-B14F-4D97-AF65-F5344CB8AC3E}">
        <p14:creationId xmlns:p14="http://schemas.microsoft.com/office/powerpoint/2010/main" val="37764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4299" y="896112"/>
            <a:ext cx="7123176" cy="960120"/>
          </a:xfrm>
        </p:spPr>
        <p:txBody>
          <a:bodyPr vert="horz" lIns="0" tIns="45720" rIns="0" bIns="45720" rtlCol="0" anchor="b" anchorCtr="0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04299" y="2212848"/>
            <a:ext cx="5641848" cy="868680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2400" smtClean="0"/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12/05/2017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reproduce,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rPr dirty="0"/>
              <a:t>    |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99" y="1932060"/>
            <a:ext cx="10987701" cy="1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3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12/05/2017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reproduce, or distribute.  |  www.coherent.com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rPr dirty="0"/>
              <a:t>    |</a:t>
            </a:r>
          </a:p>
        </p:txBody>
      </p:sp>
    </p:spTree>
    <p:extLst>
      <p:ext uri="{BB962C8B-B14F-4D97-AF65-F5344CB8AC3E}">
        <p14:creationId xmlns:p14="http://schemas.microsoft.com/office/powerpoint/2010/main" val="40013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12/05/2017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reproduce, or distribute.  |  www.coherent.com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rPr dirty="0"/>
              <a:t>    |</a:t>
            </a:r>
          </a:p>
        </p:txBody>
      </p:sp>
    </p:spTree>
    <p:extLst>
      <p:ext uri="{BB962C8B-B14F-4D97-AF65-F5344CB8AC3E}">
        <p14:creationId xmlns:p14="http://schemas.microsoft.com/office/powerpoint/2010/main" val="134679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12/05/2017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Coherent confidential. Do not copy, reproduce, or distribute.  |  www.coherent.com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rPr dirty="0"/>
              <a:t>    |</a:t>
            </a:r>
          </a:p>
        </p:txBody>
      </p:sp>
    </p:spTree>
    <p:extLst>
      <p:ext uri="{BB962C8B-B14F-4D97-AF65-F5344CB8AC3E}">
        <p14:creationId xmlns:p14="http://schemas.microsoft.com/office/powerpoint/2010/main" val="41791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etzt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2371005" y="1344831"/>
            <a:ext cx="7495555" cy="615553"/>
          </a:xfrm>
          <a:prstGeom prst="rect">
            <a:avLst/>
          </a:prstGeom>
          <a:noFill/>
        </p:spPr>
        <p:txBody>
          <a:bodyPr wrap="none" lIns="108000" rIns="36000" rtlCol="0">
            <a:spAutoFit/>
          </a:bodyPr>
          <a:lstStyle/>
          <a:p>
            <a:r>
              <a:rPr lang="en-US" sz="3400" cap="all" baseline="0" noProof="0" dirty="0">
                <a:solidFill>
                  <a:schemeClr val="accent1"/>
                </a:solidFill>
                <a:latin typeface="+mj-lt"/>
              </a:rPr>
              <a:t>Thank you for your attention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4986613" y="4700003"/>
            <a:ext cx="2264338" cy="401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www.coherent.com</a:t>
            </a: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-7229" y="6048066"/>
            <a:ext cx="12199229" cy="166343"/>
            <a:chOff x="-7229" y="798120"/>
            <a:chExt cx="12199229" cy="166343"/>
          </a:xfrm>
        </p:grpSpPr>
        <p:sp>
          <p:nvSpPr>
            <p:cNvPr id="16" name="Rechteck 15"/>
            <p:cNvSpPr>
              <a:spLocks noChangeAspect="1"/>
            </p:cNvSpPr>
            <p:nvPr/>
          </p:nvSpPr>
          <p:spPr>
            <a:xfrm>
              <a:off x="2439578" y="798120"/>
              <a:ext cx="2412000" cy="166343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>
              <a:spLocks noChangeAspect="1"/>
            </p:cNvSpPr>
            <p:nvPr/>
          </p:nvSpPr>
          <p:spPr>
            <a:xfrm>
              <a:off x="4886385" y="798120"/>
              <a:ext cx="2412000" cy="166343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>
              <a:spLocks noChangeAspect="1"/>
            </p:cNvSpPr>
            <p:nvPr/>
          </p:nvSpPr>
          <p:spPr>
            <a:xfrm>
              <a:off x="7333192" y="798120"/>
              <a:ext cx="2412000" cy="166343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>
              <a:spLocks noChangeAspect="1"/>
            </p:cNvSpPr>
            <p:nvPr/>
          </p:nvSpPr>
          <p:spPr>
            <a:xfrm>
              <a:off x="9780000" y="798120"/>
              <a:ext cx="2412000" cy="166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>
              <a:spLocks noChangeAspect="1"/>
            </p:cNvSpPr>
            <p:nvPr/>
          </p:nvSpPr>
          <p:spPr>
            <a:xfrm>
              <a:off x="-7229" y="798120"/>
              <a:ext cx="2412000" cy="166343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1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82" y="2094690"/>
            <a:ext cx="7236000" cy="25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0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3312"/>
            <a:ext cx="10515600" cy="482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1734" y="6356350"/>
            <a:ext cx="88053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>
              <a:defRPr lang="en-US" sz="9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12/05/2017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4844" y="6356350"/>
            <a:ext cx="5271911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>
              <a:defRPr lang="en-US" sz="9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Coherent confidential. Do not copy, reproduce, or distribute.  |  www.coherent.com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730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9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Pg. </a:t>
            </a:r>
            <a:fld id="{090008C0-F412-4DD0-8439-C7E65D7F61AA}" type="slidenum">
              <a:rPr smtClean="0"/>
              <a:pPr/>
              <a:t>‹#›</a:t>
            </a:fld>
            <a:r>
              <a:t>    |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84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kern="1200" cap="none" baseline="0" dirty="0">
          <a:solidFill>
            <a:srgbClr val="005DA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rgbClr val="56565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microsoft.com/office/2007/relationships/hdphoto" Target="../media/hdphoto5.wdp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hyperlink" Target="Labeling_PowerLine%20C.mp4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5.wdp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5.wdp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jpeg"/><Relationship Id="rId4" Type="http://schemas.openxmlformats.org/officeDocument/2006/relationships/image" Target="../media/image34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ExactCut.mp4" TargetMode="External"/><Relationship Id="rId3" Type="http://schemas.microsoft.com/office/2007/relationships/hdphoto" Target="../media/hdphoto7.wdp"/><Relationship Id="rId7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microsoft.com/office/2007/relationships/hdphoto" Target="../media/hdphoto5.wdp"/><Relationship Id="rId9" Type="http://schemas.openxmlformats.org/officeDocument/2006/relationships/hyperlink" Target="ExactWeld.mp4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microsoft.com/office/2007/relationships/hdphoto" Target="../media/hdphoto5.wdp"/><Relationship Id="rId9" Type="http://schemas.openxmlformats.org/officeDocument/2006/relationships/hyperlink" Target="ExactWeld.mp4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6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microsoft.com/office/2007/relationships/hdphoto" Target="../media/hdphoto5.wdp"/><Relationship Id="rId9" Type="http://schemas.openxmlformats.org/officeDocument/2006/relationships/hyperlink" Target="ExactMark.mp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openxmlformats.org/officeDocument/2006/relationships/image" Target="../media/image65.png"/><Relationship Id="rId12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hyperlink" Target="EasyMark.mp4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63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5.wdp"/><Relationship Id="rId7" Type="http://schemas.openxmlformats.org/officeDocument/2006/relationships/image" Target="../media/image6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e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66.jpe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5.wdp"/><Relationship Id="rId7" Type="http://schemas.openxmlformats.org/officeDocument/2006/relationships/image" Target="../media/image7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70.jpeg"/><Relationship Id="rId9" Type="http://schemas.openxmlformats.org/officeDocument/2006/relationships/hyperlink" Target="StarCut_Tube_SL.mp4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hyperlink" Target="UW180%20tube.mp4" TargetMode="External"/><Relationship Id="rId4" Type="http://schemas.openxmlformats.org/officeDocument/2006/relationships/image" Target="../media/image73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30.png"/><Relationship Id="rId7" Type="http://schemas.openxmlformats.org/officeDocument/2006/relationships/image" Target="../media/image76.jpeg"/><Relationship Id="rId12" Type="http://schemas.openxmlformats.org/officeDocument/2006/relationships/image" Target="../media/image79.png"/><Relationship Id="rId17" Type="http://schemas.microsoft.com/office/2007/relationships/hdphoto" Target="../media/hdphoto9.wdp"/><Relationship Id="rId2" Type="http://schemas.openxmlformats.org/officeDocument/2006/relationships/image" Target="../media/image74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microsoft.com/office/2007/relationships/hdphoto" Target="../media/hdphoto8.wdp"/><Relationship Id="rId5" Type="http://schemas.openxmlformats.org/officeDocument/2006/relationships/image" Target="../media/image75.png"/><Relationship Id="rId15" Type="http://schemas.openxmlformats.org/officeDocument/2006/relationships/image" Target="../media/image82.jpeg"/><Relationship Id="rId10" Type="http://schemas.openxmlformats.org/officeDocument/2006/relationships/image" Target="../media/image78.png"/><Relationship Id="rId19" Type="http://schemas.openxmlformats.org/officeDocument/2006/relationships/image" Target="../media/image25.png"/><Relationship Id="rId4" Type="http://schemas.microsoft.com/office/2007/relationships/hdphoto" Target="../media/hdphoto5.wdp"/><Relationship Id="rId9" Type="http://schemas.openxmlformats.org/officeDocument/2006/relationships/image" Target="../media/image41.png"/><Relationship Id="rId1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41.png"/><Relationship Id="rId4" Type="http://schemas.microsoft.com/office/2007/relationships/hdphoto" Target="../media/hdphoto5.wdp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9.png"/><Relationship Id="rId7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9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8.wdp"/><Relationship Id="rId7" Type="http://schemas.openxmlformats.org/officeDocument/2006/relationships/image" Target="../media/image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1.png"/><Relationship Id="rId5" Type="http://schemas.microsoft.com/office/2007/relationships/hdphoto" Target="../media/hdphoto5.wdp"/><Relationship Id="rId10" Type="http://schemas.openxmlformats.org/officeDocument/2006/relationships/image" Target="../media/image91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hdphoto" Target="../media/hdphoto9.wdp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4.jpeg"/><Relationship Id="rId5" Type="http://schemas.microsoft.com/office/2007/relationships/hdphoto" Target="../media/hdphoto5.wdp"/><Relationship Id="rId10" Type="http://schemas.openxmlformats.org/officeDocument/2006/relationships/image" Target="../media/image93.jpe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5.wdp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90.png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emf"/><Relationship Id="rId7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0" Type="http://schemas.microsoft.com/office/2007/relationships/hdphoto" Target="../media/hdphoto4.wdp"/><Relationship Id="rId4" Type="http://schemas.openxmlformats.org/officeDocument/2006/relationships/image" Target="../media/image14.emf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hyperlink" Target="Sub-Systems.mp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4475988"/>
            <a:ext cx="9144000" cy="886968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2A5DA2"/>
              </a:buClr>
              <a:buSzPct val="110000"/>
            </a:pPr>
            <a:r>
              <a:rPr lang="de-DE" b="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Introducing</a:t>
            </a:r>
            <a:r>
              <a:rPr lang="de-DE" b="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Coherent Systems</a:t>
            </a:r>
            <a:endParaRPr lang="en-US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A02BDB1-B233-4A9B-A27F-61291486C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362956"/>
            <a:ext cx="91440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Reliable Solutions </a:t>
            </a:r>
            <a:r>
              <a:rPr lang="de-DE" sz="3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de-DE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Manufacturing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348923-9FC6-4C46-94FA-3FF2FCE52B8B}"/>
              </a:ext>
            </a:extLst>
          </p:cNvPr>
          <p:cNvSpPr txBox="1">
            <a:spLocks/>
          </p:cNvSpPr>
          <p:nvPr/>
        </p:nvSpPr>
        <p:spPr>
          <a:xfrm>
            <a:off x="912470" y="6427249"/>
            <a:ext cx="2717800" cy="269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2021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847EDF2-F300-4DD2-9ADD-FCDA20A2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919FEC2-0502-4418-85BD-2C4D53539C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91" y="1732732"/>
            <a:ext cx="563454" cy="5634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A12D4F2-0FEC-4E6F-9ED0-1BB75097A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3" y="1013285"/>
            <a:ext cx="570639" cy="57063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064"/>
          </a:xfrm>
        </p:spPr>
        <p:txBody>
          <a:bodyPr>
            <a:normAutofit fontScale="90000"/>
          </a:bodyPr>
          <a:lstStyle/>
          <a:p>
            <a:br>
              <a:rPr lang="de-DE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de-DE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PowerLine Family </a:t>
            </a:r>
            <a:br>
              <a:rPr lang="de-DE" sz="3200"/>
            </a:b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740291-C77E-4CA3-8EA2-C5CD7ABED0AC}"/>
              </a:ext>
            </a:extLst>
          </p:cNvPr>
          <p:cNvSpPr/>
          <p:nvPr/>
        </p:nvSpPr>
        <p:spPr>
          <a:xfrm>
            <a:off x="838200" y="1732732"/>
            <a:ext cx="6342033" cy="374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Clr>
                <a:schemeClr val="accent1"/>
              </a:buClr>
              <a:buSzPts val="1000"/>
              <a:tabLst>
                <a:tab pos="457200" algn="l"/>
              </a:tabLst>
            </a:pPr>
            <a:r>
              <a:rPr lang="de-DE" sz="1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Benefits 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Broad range of IR, green and UV laser markers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Flexible configuration of sub-systems from high-quality building blocks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19” components, compact dimensions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Doubleheader configurations available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operating costs and minimum maintenance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precision field correction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monitoring, internal power sensor, external power meter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4F33D5-D196-4118-BF52-A2C4659951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2" b="30093"/>
          <a:stretch/>
        </p:blipFill>
        <p:spPr>
          <a:xfrm>
            <a:off x="6867655" y="5158539"/>
            <a:ext cx="3531232" cy="1330732"/>
          </a:xfrm>
          <a:prstGeom prst="rect">
            <a:avLst/>
          </a:prstGeom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1A312770-B078-47F7-B10F-20E335678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F821089-34E6-4437-96A3-C38759C35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386" y="3036766"/>
            <a:ext cx="3007875" cy="213367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9516DB4-6D0B-4DA7-99A3-0D61E8FD9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995" y="1574414"/>
            <a:ext cx="2772328" cy="181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8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919FEC2-0502-4418-85BD-2C4D53539C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91" y="1732732"/>
            <a:ext cx="563454" cy="5634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A12D4F2-0FEC-4E6F-9ED0-1BB75097A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3" y="1013285"/>
            <a:ext cx="570639" cy="57063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PowerLine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C </a:t>
            </a:r>
            <a:br>
              <a:rPr lang="de-DE" sz="3200" dirty="0"/>
            </a:b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4D3005-7FB8-4A79-BA50-EC864FE2B1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91" y="2439467"/>
            <a:ext cx="577409" cy="57740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FC062E-3748-474D-9854-1845CB83F3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62" t="20301" b="2081"/>
          <a:stretch/>
        </p:blipFill>
        <p:spPr>
          <a:xfrm>
            <a:off x="5685903" y="3542329"/>
            <a:ext cx="5561186" cy="277930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740291-C77E-4CA3-8EA2-C5CD7ABED0AC}"/>
              </a:ext>
            </a:extLst>
          </p:cNvPr>
          <p:cNvSpPr/>
          <p:nvPr/>
        </p:nvSpPr>
        <p:spPr>
          <a:xfrm>
            <a:off x="838200" y="1626708"/>
            <a:ext cx="73345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Clr>
                <a:schemeClr val="accent1"/>
              </a:buClr>
              <a:buSzPts val="1000"/>
              <a:tabLst>
                <a:tab pos="457200" algn="l"/>
              </a:tabLst>
            </a:pPr>
            <a:r>
              <a:rPr lang="de-DE" sz="1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Benefits 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Excellent beam quality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Scanner deflection head technology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 spectrum of laser power up to 450 W 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complex on-the-fly applications possible 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19” components, compact dimensions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operating costs and minimum maintenance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Available as standard module or stand-alone work station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9134E696-D2D1-4A28-847F-E45977D57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10" name="Grafik 9">
            <a:hlinkClick r:id="rId9" action="ppaction://hlinkfile"/>
            <a:extLst>
              <a:ext uri="{FF2B5EF4-FFF2-40B4-BE49-F238E27FC236}">
                <a16:creationId xmlns:a16="http://schemas.microsoft.com/office/drawing/2014/main" id="{C4ABEA83-CFFF-4B96-B8CE-F72183D3D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0590" y="5343787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Ultrashort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Pulse Family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740291-C77E-4CA3-8EA2-C5CD7ABED0AC}"/>
              </a:ext>
            </a:extLst>
          </p:cNvPr>
          <p:cNvSpPr/>
          <p:nvPr/>
        </p:nvSpPr>
        <p:spPr>
          <a:xfrm>
            <a:off x="838200" y="1626708"/>
            <a:ext cx="5825733" cy="4485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Clr>
                <a:schemeClr val="accent1"/>
              </a:buClr>
              <a:buSzPts val="1000"/>
              <a:tabLst>
                <a:tab pos="457200" algn="l"/>
              </a:tabLst>
            </a:pPr>
            <a:r>
              <a:rPr lang="de-DE" sz="1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Benefits 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Broad range of IR and green picosecond and femtosecond laser sub-systems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 spectrum of laser power from (up to 100 W)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Compact, optimized footprint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operating costs and minimum maintenance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 partner for delivery, warranty, service and application support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 time during machine assembly: tested and startup of full package, ready for machine integration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 up time to market by using our developments in software, beam delivery, safety and application support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9134E696-D2D1-4A28-847F-E45977D57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D4BACD4-C173-467E-918D-9790D3FED5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1" y="1327953"/>
            <a:ext cx="2039555" cy="20395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72991E-78CA-43D8-96E5-8869A0BE31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813" y="1006515"/>
            <a:ext cx="577409" cy="577409"/>
          </a:xfrm>
          <a:prstGeom prst="rect">
            <a:avLst/>
          </a:prstGeom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A5ECB763-5769-4999-82CC-F08B6155A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9"/>
          <a:stretch/>
        </p:blipFill>
        <p:spPr bwMode="auto">
          <a:xfrm>
            <a:off x="8787474" y="4527312"/>
            <a:ext cx="2748897" cy="2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AFFBC3-5262-48C2-BCD0-24B62793B1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0"/>
          <a:stretch/>
        </p:blipFill>
        <p:spPr>
          <a:xfrm>
            <a:off x="9234626" y="2592822"/>
            <a:ext cx="2487908" cy="196718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6740CC5-EF29-4A4A-9EA4-87F9A1AC3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63" y="3564088"/>
            <a:ext cx="3208003" cy="1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37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StarFiber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Series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740291-C77E-4CA3-8EA2-C5CD7ABED0AC}"/>
              </a:ext>
            </a:extLst>
          </p:cNvPr>
          <p:cNvSpPr/>
          <p:nvPr/>
        </p:nvSpPr>
        <p:spPr>
          <a:xfrm>
            <a:off x="838200" y="1626708"/>
            <a:ext cx="6222058" cy="494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Clr>
                <a:schemeClr val="accent1"/>
              </a:buClr>
              <a:buSzPts val="1000"/>
              <a:tabLst>
                <a:tab pos="457200" algn="l"/>
              </a:tabLst>
            </a:pPr>
            <a:r>
              <a:rPr lang="de-DE" sz="1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Benefits 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Compact fiber lasers with optional focusing and scanner heads for laser welding or cutting applications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options such as vision and process monitoring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up - 100 W to 1500 W (from Q1 2022) lasers available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SmartWeld™and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SmartWeld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technology for superior welds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integration into a machine/system environment due to “fit-in &amp; turn-key” integration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dirty="0"/>
              <a:t>Customized solution: Laser source &amp; processing optics, control software, and options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operating costs and minimum maintenance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Receiving support by a world-wide service</a:t>
            </a:r>
          </a:p>
          <a:p>
            <a:pPr fontAlgn="base">
              <a:lnSpc>
                <a:spcPct val="150000"/>
              </a:lnSpc>
              <a:buClr>
                <a:schemeClr val="accent1"/>
              </a:buClr>
              <a:buSzPts val="1000"/>
              <a:tabLst>
                <a:tab pos="457200" algn="l"/>
              </a:tabLst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172991E-78CA-43D8-96E5-8869A0BE31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813" y="1006515"/>
            <a:ext cx="577409" cy="577409"/>
          </a:xfrm>
          <a:prstGeom prst="rect">
            <a:avLst/>
          </a:prstGeom>
        </p:spPr>
      </p:pic>
      <p:pic>
        <p:nvPicPr>
          <p:cNvPr id="6" name="Grafik 5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E8054CC7-D465-4051-AEE9-20FFC8317F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1"/>
          <a:stretch/>
        </p:blipFill>
        <p:spPr>
          <a:xfrm>
            <a:off x="8547964" y="2702786"/>
            <a:ext cx="3015755" cy="36099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0F1F75E-4AE2-4417-9DF8-AEA7130083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66" y="1738870"/>
            <a:ext cx="577408" cy="57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7497F0-D1D9-4CBA-A2C6-4BBF53994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752" y="3694507"/>
            <a:ext cx="1243241" cy="26182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CBB028-C1D7-4B61-A6AA-74441F275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1233" y="612225"/>
            <a:ext cx="1246097" cy="3023786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134E696-D2D1-4A28-847F-E45977D57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5122" name="Picture 2" descr="image006">
            <a:extLst>
              <a:ext uri="{FF2B5EF4-FFF2-40B4-BE49-F238E27FC236}">
                <a16:creationId xmlns:a16="http://schemas.microsoft.com/office/drawing/2014/main" id="{2DD4694A-815D-4E47-9E68-D6BDCE31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982" y="199229"/>
            <a:ext cx="1474424" cy="2420579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33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7908A194-4824-4471-9ED1-EFF0067EB40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12014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Systems – Turnkey Solutions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from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a Single Source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46CBBFF-D2CD-4A27-9DAF-EB699ADF51C9}"/>
              </a:ext>
            </a:extLst>
          </p:cNvPr>
          <p:cNvSpPr txBox="1">
            <a:spLocks/>
          </p:cNvSpPr>
          <p:nvPr/>
        </p:nvSpPr>
        <p:spPr>
          <a:xfrm>
            <a:off x="990599" y="1356012"/>
            <a:ext cx="10620829" cy="622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Coherent systems include our standard machine platform, standardized components and sub-systems - tailored for dedicated applications and customer needs.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A1B0F5-794E-4ED3-96A7-897D832746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78595" y="2205817"/>
            <a:ext cx="4881401" cy="46521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147BFC8-DC31-4794-ACF1-18B4E52B3698}"/>
              </a:ext>
            </a:extLst>
          </p:cNvPr>
          <p:cNvSpPr txBox="1"/>
          <p:nvPr/>
        </p:nvSpPr>
        <p:spPr>
          <a:xfrm>
            <a:off x="4777766" y="2231375"/>
            <a:ext cx="258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Basic </a:t>
            </a:r>
            <a:r>
              <a:rPr lang="de-DE" dirty="0" err="1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  <a:endParaRPr lang="de-DE" dirty="0">
              <a:solidFill>
                <a:schemeClr val="tx1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Plus 78">
            <a:extLst>
              <a:ext uri="{FF2B5EF4-FFF2-40B4-BE49-F238E27FC236}">
                <a16:creationId xmlns:a16="http://schemas.microsoft.com/office/drawing/2014/main" id="{26BA7EBD-5AA5-48C7-BDCF-7C9E1199B0F4}"/>
              </a:ext>
            </a:extLst>
          </p:cNvPr>
          <p:cNvSpPr/>
          <p:nvPr/>
        </p:nvSpPr>
        <p:spPr>
          <a:xfrm>
            <a:off x="7698931" y="4002800"/>
            <a:ext cx="438760" cy="4288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6EBFC15-847C-44F9-B52A-1110A933C069}"/>
              </a:ext>
            </a:extLst>
          </p:cNvPr>
          <p:cNvSpPr txBox="1"/>
          <p:nvPr/>
        </p:nvSpPr>
        <p:spPr>
          <a:xfrm>
            <a:off x="4748893" y="3437296"/>
            <a:ext cx="1332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Sub-System</a:t>
            </a:r>
          </a:p>
        </p:txBody>
      </p:sp>
      <p:sp>
        <p:nvSpPr>
          <p:cNvPr id="13" name="Plus 70">
            <a:extLst>
              <a:ext uri="{FF2B5EF4-FFF2-40B4-BE49-F238E27FC236}">
                <a16:creationId xmlns:a16="http://schemas.microsoft.com/office/drawing/2014/main" id="{F6B75553-67E0-4106-AE80-4C84E0592252}"/>
              </a:ext>
            </a:extLst>
          </p:cNvPr>
          <p:cNvSpPr/>
          <p:nvPr/>
        </p:nvSpPr>
        <p:spPr>
          <a:xfrm>
            <a:off x="6013697" y="2894943"/>
            <a:ext cx="407107" cy="40004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0A492E-4602-4C5E-99EC-491AB4E881AD}"/>
              </a:ext>
            </a:extLst>
          </p:cNvPr>
          <p:cNvSpPr txBox="1"/>
          <p:nvPr/>
        </p:nvSpPr>
        <p:spPr>
          <a:xfrm>
            <a:off x="6561338" y="3436481"/>
            <a:ext cx="196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Housing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7B627F7-9570-4533-878E-EAD6E2DCDBB5}"/>
              </a:ext>
            </a:extLst>
          </p:cNvPr>
          <p:cNvSpPr txBox="1"/>
          <p:nvPr/>
        </p:nvSpPr>
        <p:spPr>
          <a:xfrm>
            <a:off x="8380859" y="3440584"/>
            <a:ext cx="2197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HMI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05936AC-0E05-4E84-B407-DB088D9832AF}"/>
              </a:ext>
            </a:extLst>
          </p:cNvPr>
          <p:cNvSpPr txBox="1"/>
          <p:nvPr/>
        </p:nvSpPr>
        <p:spPr>
          <a:xfrm>
            <a:off x="9578801" y="3425037"/>
            <a:ext cx="145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Axis System</a:t>
            </a:r>
          </a:p>
        </p:txBody>
      </p:sp>
      <p:sp>
        <p:nvSpPr>
          <p:cNvPr id="22" name="Plus 81">
            <a:extLst>
              <a:ext uri="{FF2B5EF4-FFF2-40B4-BE49-F238E27FC236}">
                <a16:creationId xmlns:a16="http://schemas.microsoft.com/office/drawing/2014/main" id="{7CB3369C-A2CC-4A40-9263-96814D1820C9}"/>
              </a:ext>
            </a:extLst>
          </p:cNvPr>
          <p:cNvSpPr/>
          <p:nvPr/>
        </p:nvSpPr>
        <p:spPr>
          <a:xfrm>
            <a:off x="7714758" y="2911476"/>
            <a:ext cx="407107" cy="40004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lus 82">
            <a:extLst>
              <a:ext uri="{FF2B5EF4-FFF2-40B4-BE49-F238E27FC236}">
                <a16:creationId xmlns:a16="http://schemas.microsoft.com/office/drawing/2014/main" id="{EE697FD2-8273-47CF-BCE4-E6341F64EE22}"/>
              </a:ext>
            </a:extLst>
          </p:cNvPr>
          <p:cNvSpPr/>
          <p:nvPr/>
        </p:nvSpPr>
        <p:spPr>
          <a:xfrm>
            <a:off x="9142394" y="2933630"/>
            <a:ext cx="407107" cy="40004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64AA5BC-7993-40F7-92A2-48609BFD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870" y="2920506"/>
            <a:ext cx="947740" cy="38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FC6804F-6865-48B4-8158-2E02E73DFD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9690" y="2580700"/>
            <a:ext cx="948192" cy="912846"/>
          </a:xfrm>
          <a:prstGeom prst="rect">
            <a:avLst/>
          </a:prstGeom>
        </p:spPr>
      </p:pic>
      <p:pic>
        <p:nvPicPr>
          <p:cNvPr id="26" name="Bild 8">
            <a:extLst>
              <a:ext uri="{FF2B5EF4-FFF2-40B4-BE49-F238E27FC236}">
                <a16:creationId xmlns:a16="http://schemas.microsoft.com/office/drawing/2014/main" id="{5B93E906-A1D8-4FD4-8CD2-5A9418433B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5954" y="2636238"/>
            <a:ext cx="573730" cy="808960"/>
          </a:xfrm>
          <a:prstGeom prst="rect">
            <a:avLst/>
          </a:prstGeom>
        </p:spPr>
      </p:pic>
      <p:pic>
        <p:nvPicPr>
          <p:cNvPr id="27" name="Grafik 13" descr="image005">
            <a:extLst>
              <a:ext uri="{FF2B5EF4-FFF2-40B4-BE49-F238E27FC236}">
                <a16:creationId xmlns:a16="http://schemas.microsoft.com/office/drawing/2014/main" id="{550AC08B-BA67-4090-949D-59F5B2FB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856" y="2854367"/>
            <a:ext cx="601940" cy="48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7D6F08-5814-4275-AEC9-CFDAF11A6631}"/>
              </a:ext>
            </a:extLst>
          </p:cNvPr>
          <p:cNvGrpSpPr/>
          <p:nvPr/>
        </p:nvGrpSpPr>
        <p:grpSpPr>
          <a:xfrm>
            <a:off x="4679920" y="4489810"/>
            <a:ext cx="6771305" cy="1791386"/>
            <a:chOff x="4819638" y="4838898"/>
            <a:chExt cx="5881196" cy="1655302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85C073F5-5B7C-4623-A5CA-86165C76FDE4}"/>
                </a:ext>
              </a:extLst>
            </p:cNvPr>
            <p:cNvSpPr txBox="1"/>
            <p:nvPr/>
          </p:nvSpPr>
          <p:spPr>
            <a:xfrm>
              <a:off x="8106309" y="4871464"/>
              <a:ext cx="2594525" cy="1621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hangingPunct="0"/>
              <a:r>
                <a:rPr lang="de-DE" dirty="0">
                  <a:solidFill>
                    <a:schemeClr val="tx1">
                      <a:lumMod val="7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Options</a:t>
              </a:r>
            </a:p>
            <a:p>
              <a:pPr marL="285750" indent="-285750" hangingPunct="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Fixture</a:t>
              </a:r>
              <a:endPara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 hangingPunct="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 Measurement</a:t>
              </a:r>
            </a:p>
            <a:p>
              <a:pPr marL="285750" indent="-285750" hangingPunct="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Exhaust</a:t>
              </a:r>
              <a:r>
                <a:rPr lang="de-DE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System</a:t>
              </a:r>
            </a:p>
            <a:p>
              <a:pPr marL="285750" indent="-285750" hangingPunct="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Barcode Reader</a:t>
              </a:r>
            </a:p>
            <a:p>
              <a:pPr hangingPunct="0"/>
              <a:endParaRPr kumimoji="0" lang="en-US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5FA747C-6ADD-41B9-A128-E91D72CCCD6C}"/>
                </a:ext>
              </a:extLst>
            </p:cNvPr>
            <p:cNvSpPr txBox="1"/>
            <p:nvPr/>
          </p:nvSpPr>
          <p:spPr>
            <a:xfrm>
              <a:off x="4904622" y="4861249"/>
              <a:ext cx="3300391" cy="1621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hangingPunct="0"/>
              <a:r>
                <a:rPr lang="de-DE" dirty="0">
                  <a:solidFill>
                    <a:schemeClr val="tx1">
                      <a:lumMod val="7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Setup Engineering</a:t>
              </a:r>
            </a:p>
            <a:p>
              <a:pPr marL="285750" indent="-285750" hangingPunct="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Fixture</a:t>
              </a:r>
              <a:endPara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 hangingPunct="0">
                <a:buFont typeface="Arial" panose="020B0604020202020204" pitchFamily="34" charset="0"/>
                <a:buChar char="•"/>
              </a:pPr>
              <a:r>
                <a:rPr lang="de-DE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Application</a:t>
              </a:r>
              <a:endPara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 hangingPunct="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Electronic</a:t>
              </a:r>
            </a:p>
            <a:p>
              <a:pPr marL="285750" indent="-285750" hangingPunct="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Software</a:t>
              </a:r>
              <a:endParaRPr lang="en-US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endParaRPr>
            </a:p>
            <a:p>
              <a:pPr marL="285750" indent="-285750" hangingPunct="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M</a:t>
              </a:r>
              <a:r>
                <a:rPr lang="en-US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easurement</a:t>
              </a:r>
              <a:r>
                <a:rPr lang="en-US" dirty="0">
                  <a:solidFill>
                    <a:srgbClr val="3F3F3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 </a:t>
              </a:r>
              <a:r>
                <a:rPr lang="en-US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Eng.</a:t>
              </a:r>
              <a:endPara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85646FBE-F503-4C10-B70B-D920A64A4482}"/>
                </a:ext>
              </a:extLst>
            </p:cNvPr>
            <p:cNvSpPr/>
            <p:nvPr/>
          </p:nvSpPr>
          <p:spPr>
            <a:xfrm>
              <a:off x="4819638" y="4838898"/>
              <a:ext cx="5611386" cy="16553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rgbClr val="0055B8"/>
                  </a:solidFill>
                </a:ln>
              </a:endParaRPr>
            </a:p>
          </p:txBody>
        </p:sp>
      </p:grpSp>
      <p:sp>
        <p:nvSpPr>
          <p:cNvPr id="34" name="Rechteck 33">
            <a:extLst>
              <a:ext uri="{FF2B5EF4-FFF2-40B4-BE49-F238E27FC236}">
                <a16:creationId xmlns:a16="http://schemas.microsoft.com/office/drawing/2014/main" id="{ADADD19D-F439-4314-8114-67F8566D18B6}"/>
              </a:ext>
            </a:extLst>
          </p:cNvPr>
          <p:cNvSpPr/>
          <p:nvPr/>
        </p:nvSpPr>
        <p:spPr>
          <a:xfrm>
            <a:off x="4679920" y="2129617"/>
            <a:ext cx="6460659" cy="1815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55B8"/>
                </a:solidFill>
              </a:ln>
            </a:endParaRP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87C066A8-5E5A-4451-8288-F019F9306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7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feld 42">
            <a:extLst>
              <a:ext uri="{FF2B5EF4-FFF2-40B4-BE49-F238E27FC236}">
                <a16:creationId xmlns:a16="http://schemas.microsoft.com/office/drawing/2014/main" id="{7994C11D-575A-4805-885E-D755E88CBC35}"/>
              </a:ext>
            </a:extLst>
          </p:cNvPr>
          <p:cNvSpPr txBox="1"/>
          <p:nvPr/>
        </p:nvSpPr>
        <p:spPr>
          <a:xfrm>
            <a:off x="1739506" y="3570026"/>
            <a:ext cx="3199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Cutting, Welding &amp; </a:t>
            </a:r>
            <a:r>
              <a:rPr lang="de-DE" sz="14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Marking</a:t>
            </a:r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Systems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0450433-DBA5-4209-BF57-37E31F006B73}"/>
              </a:ext>
            </a:extLst>
          </p:cNvPr>
          <p:cNvSpPr txBox="1"/>
          <p:nvPr/>
        </p:nvSpPr>
        <p:spPr>
          <a:xfrm>
            <a:off x="2463820" y="6010473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Dedicated Systems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2C97828-45C6-4D42-8AB2-39A3DD2B0D58}"/>
              </a:ext>
            </a:extLst>
          </p:cNvPr>
          <p:cNvSpPr txBox="1"/>
          <p:nvPr/>
        </p:nvSpPr>
        <p:spPr>
          <a:xfrm>
            <a:off x="7737907" y="3570026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 </a:t>
            </a:r>
            <a:r>
              <a:rPr lang="de-DE" sz="14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Welders</a:t>
            </a:r>
            <a:endParaRPr lang="de-DE" sz="14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34183A34-E358-45B6-BEFA-1D3DD4576836}"/>
              </a:ext>
            </a:extLst>
          </p:cNvPr>
          <p:cNvSpPr txBox="1"/>
          <p:nvPr/>
        </p:nvSpPr>
        <p:spPr>
          <a:xfrm>
            <a:off x="7700236" y="6010473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Systems</a:t>
            </a:r>
            <a:endParaRPr lang="de-DE" sz="1400" baseline="-250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itel 1">
            <a:extLst>
              <a:ext uri="{FF2B5EF4-FFF2-40B4-BE49-F238E27FC236}">
                <a16:creationId xmlns:a16="http://schemas.microsoft.com/office/drawing/2014/main" id="{192B5E96-20C5-46CF-B304-0477A12A7F4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12014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Systems – </a:t>
            </a:r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Product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Families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7BD519B-C4B8-4BB0-B7B2-71A69D3EEC09}"/>
              </a:ext>
            </a:extLst>
          </p:cNvPr>
          <p:cNvGrpSpPr/>
          <p:nvPr/>
        </p:nvGrpSpPr>
        <p:grpSpPr>
          <a:xfrm>
            <a:off x="1104900" y="1624446"/>
            <a:ext cx="4486275" cy="1943100"/>
            <a:chOff x="1085850" y="1943100"/>
            <a:chExt cx="4486275" cy="1943100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DF6DB7C9-815D-46D6-9853-4C0C81104A38}"/>
                </a:ext>
              </a:extLst>
            </p:cNvPr>
            <p:cNvSpPr/>
            <p:nvPr/>
          </p:nvSpPr>
          <p:spPr>
            <a:xfrm>
              <a:off x="1085850" y="1943100"/>
              <a:ext cx="4486275" cy="194310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BF2E7C-D0E2-4D09-B46F-41C8CAAD7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" t="3185" r="69856" b="58841"/>
            <a:stretch/>
          </p:blipFill>
          <p:spPr>
            <a:xfrm>
              <a:off x="1927548" y="1962150"/>
              <a:ext cx="2785730" cy="1913586"/>
            </a:xfrm>
            <a:prstGeom prst="rect">
              <a:avLst/>
            </a:prstGeom>
          </p:spPr>
        </p:pic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DF0697D5-3F7D-4814-8461-5CEC1C0B31B0}"/>
              </a:ext>
            </a:extLst>
          </p:cNvPr>
          <p:cNvGrpSpPr/>
          <p:nvPr/>
        </p:nvGrpSpPr>
        <p:grpSpPr>
          <a:xfrm>
            <a:off x="6267450" y="4078721"/>
            <a:ext cx="4486275" cy="1943100"/>
            <a:chOff x="6248400" y="4397375"/>
            <a:chExt cx="4486275" cy="1943100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C737AEB-58BD-4FE5-93BA-6F02F7BD695B}"/>
                </a:ext>
              </a:extLst>
            </p:cNvPr>
            <p:cNvSpPr/>
            <p:nvPr/>
          </p:nvSpPr>
          <p:spPr>
            <a:xfrm>
              <a:off x="6248400" y="4397375"/>
              <a:ext cx="4486275" cy="194310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7712658C-4110-4A61-BA13-09B2104E5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78" t="3743" r="2101" b="58137"/>
            <a:stretch/>
          </p:blipFill>
          <p:spPr>
            <a:xfrm>
              <a:off x="7196739" y="4418474"/>
              <a:ext cx="2705100" cy="1913828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753CC2F4-A69A-4EB1-A710-5E520FBE6D01}"/>
              </a:ext>
            </a:extLst>
          </p:cNvPr>
          <p:cNvGrpSpPr/>
          <p:nvPr/>
        </p:nvGrpSpPr>
        <p:grpSpPr>
          <a:xfrm>
            <a:off x="6265173" y="1624446"/>
            <a:ext cx="4486275" cy="1943100"/>
            <a:chOff x="6246123" y="1943100"/>
            <a:chExt cx="4486275" cy="1943100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E59DDE05-11C0-43D6-995A-DC73C887BCF6}"/>
                </a:ext>
              </a:extLst>
            </p:cNvPr>
            <p:cNvSpPr/>
            <p:nvPr/>
          </p:nvSpPr>
          <p:spPr>
            <a:xfrm>
              <a:off x="6246123" y="1943100"/>
              <a:ext cx="4486275" cy="194310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710FD929-513D-4305-8D7E-590DAD112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4142" r="36267" b="58857"/>
            <a:stretch/>
          </p:blipFill>
          <p:spPr>
            <a:xfrm>
              <a:off x="7110018" y="2014822"/>
              <a:ext cx="2758483" cy="1860864"/>
            </a:xfrm>
            <a:prstGeom prst="rect">
              <a:avLst/>
            </a:prstGeom>
          </p:spPr>
        </p:pic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D3417D55-F9F4-4714-BB2F-AB99FF4DE970}"/>
              </a:ext>
            </a:extLst>
          </p:cNvPr>
          <p:cNvGrpSpPr/>
          <p:nvPr/>
        </p:nvGrpSpPr>
        <p:grpSpPr>
          <a:xfrm>
            <a:off x="1096327" y="4078721"/>
            <a:ext cx="4486275" cy="1943100"/>
            <a:chOff x="1077277" y="4397375"/>
            <a:chExt cx="4486275" cy="1943100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8FCF8750-CC55-4E60-90D2-D08185BBF129}"/>
                </a:ext>
              </a:extLst>
            </p:cNvPr>
            <p:cNvSpPr/>
            <p:nvPr/>
          </p:nvSpPr>
          <p:spPr>
            <a:xfrm>
              <a:off x="1077277" y="4397375"/>
              <a:ext cx="4486275" cy="194310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EDDDF70-BC91-444B-BBF5-B89E9CC0F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" t="55552" r="68991" b="7769"/>
            <a:stretch/>
          </p:blipFill>
          <p:spPr>
            <a:xfrm>
              <a:off x="1916137" y="4454290"/>
              <a:ext cx="2825698" cy="1874837"/>
            </a:xfrm>
            <a:prstGeom prst="rect">
              <a:avLst/>
            </a:prstGeom>
          </p:spPr>
        </p:pic>
      </p:grpSp>
      <p:pic>
        <p:nvPicPr>
          <p:cNvPr id="20" name="Picture 6">
            <a:extLst>
              <a:ext uri="{FF2B5EF4-FFF2-40B4-BE49-F238E27FC236}">
                <a16:creationId xmlns:a16="http://schemas.microsoft.com/office/drawing/2014/main" id="{F70CB840-F5AF-4E6C-B449-602A2CAF8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5F8FFE0A-9720-413C-B755-09FFBA7C2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75" b="96356" l="4288" r="100000">
                        <a14:foregroundMark x1="12476" y1="8704" x2="65887" y2="77935"/>
                        <a14:foregroundMark x1="65887" y1="77935" x2="67446" y2="84818"/>
                        <a14:foregroundMark x1="16374" y1="88057" x2="60234" y2="14980"/>
                        <a14:foregroundMark x1="60234" y1="14980" x2="62963" y2="12348"/>
                        <a14:foregroundMark x1="27680" y1="13563" x2="57310" y2="13563"/>
                        <a14:foregroundMark x1="57310" y1="13563" x2="65107" y2="12753"/>
                        <a14:foregroundMark x1="12865" y1="28340" x2="8187" y2="64170"/>
                        <a14:foregroundMark x1="8187" y1="64170" x2="9552" y2="78745"/>
                        <a14:foregroundMark x1="9552" y1="78745" x2="16764" y2="91700"/>
                        <a14:foregroundMark x1="16764" y1="91700" x2="45419" y2="85223"/>
                        <a14:foregroundMark x1="45419" y1="85223" x2="37232" y2="67206"/>
                        <a14:foregroundMark x1="37232" y1="67206" x2="51072" y2="69433"/>
                        <a14:foregroundMark x1="51072" y1="69433" x2="58869" y2="83806"/>
                        <a14:foregroundMark x1="58869" y1="83806" x2="65107" y2="82794"/>
                        <a14:foregroundMark x1="7018" y1="85628" x2="5848" y2="24494"/>
                        <a14:foregroundMark x1="5848" y1="24494" x2="17349" y2="16802"/>
                        <a14:foregroundMark x1="17349" y1="16802" x2="77583" y2="13968"/>
                        <a14:foregroundMark x1="77583" y1="13968" x2="88304" y2="22672"/>
                        <a14:foregroundMark x1="88304" y1="22672" x2="88889" y2="48583"/>
                        <a14:foregroundMark x1="7407" y1="14777" x2="50487" y2="9109"/>
                        <a14:foregroundMark x1="50487" y1="9109" x2="67057" y2="11538"/>
                        <a14:foregroundMark x1="21053" y1="9514" x2="34503" y2="9919"/>
                        <a14:foregroundMark x1="34503" y1="9919" x2="45419" y2="9514"/>
                        <a14:foregroundMark x1="4288" y1="15587" x2="23002" y2="10324"/>
                        <a14:foregroundMark x1="60624" y1="90486" x2="60624" y2="90486"/>
                        <a14:foregroundMark x1="25341" y1="96761" x2="25341" y2="96761"/>
                        <a14:foregroundMark x1="19493" y1="70648" x2="19493" y2="70648"/>
                        <a14:foregroundMark x1="12865" y1="69433" x2="12865" y2="69433"/>
                        <a14:foregroundMark x1="19103" y1="74291" x2="19103" y2="74291"/>
                        <a14:foregroundMark x1="16374" y1="75101" x2="19103" y2="67409"/>
                        <a14:foregroundMark x1="8577" y1="75506" x2="13645" y2="68219"/>
                        <a14:foregroundMark x1="9747" y1="11943" x2="21832" y2="7490"/>
                        <a14:foregroundMark x1="14815" y1="9514" x2="18713" y2="7490"/>
                        <a14:foregroundMark x1="3509" y1="18421" x2="13840" y2="8907"/>
                        <a14:foregroundMark x1="13840" y1="8907" x2="22222" y2="7085"/>
                        <a14:foregroundMark x1="47368" y1="15587" x2="61014" y2="18826"/>
                        <a14:foregroundMark x1="61014" y1="18826" x2="61793" y2="21660"/>
                        <a14:foregroundMark x1="88889" y1="26721" x2="90058" y2="44130"/>
                        <a14:foregroundMark x1="93177" y1="25709" x2="86160" y2="28745"/>
                        <a14:foregroundMark x1="92008" y1="38866" x2="80312" y2="39676"/>
                        <a14:foregroundMark x1="83431" y1="25304" x2="86550" y2="33198"/>
                        <a14:foregroundMark x1="83821" y1="37247" x2="84600" y2="45344"/>
                        <a14:foregroundMark x1="91618" y1="37247" x2="92398" y2="44939"/>
                        <a14:foregroundMark x1="83431" y1="36437" x2="83431" y2="36437"/>
                        <a14:foregroundMark x1="94737" y1="44939" x2="94737" y2="45344"/>
                        <a14:foregroundMark x1="94347" y1="49393" x2="94347" y2="49393"/>
                        <a14:foregroundMark x1="80312" y1="13968" x2="80312" y2="13968"/>
                        <a14:foregroundMark x1="86940" y1="13968" x2="86940" y2="13968"/>
                        <a14:foregroundMark x1="90058" y1="14777" x2="90058" y2="14777"/>
                        <a14:foregroundMark x1="90448" y1="20445" x2="90448" y2="20445"/>
                        <a14:foregroundMark x1="90448" y1="19231" x2="90448" y2="19231"/>
                        <a14:foregroundMark x1="90448" y1="16802" x2="90448" y2="16802"/>
                        <a14:foregroundMark x1="88889" y1="12348" x2="88889" y2="12348"/>
                        <a14:foregroundMark x1="90838" y1="14372" x2="90838" y2="14372"/>
                        <a14:foregroundMark x1="92398" y1="18016" x2="92398" y2="18016"/>
                        <a14:foregroundMark x1="92398" y1="15587" x2="92398" y2="15587"/>
                        <a14:foregroundMark x1="92008" y1="14777" x2="92008" y2="14777"/>
                        <a14:foregroundMark x1="96686" y1="20445" x2="96686" y2="20445"/>
                        <a14:foregroundMark x1="97271" y1="27530" x2="97271" y2="27530"/>
                        <a14:foregroundMark x1="98441" y1="31984" x2="99220" y2="35223"/>
                        <a14:foregroundMark x1="99220" y1="38057" x2="99220" y2="40081"/>
                        <a14:foregroundMark x1="99220" y1="42510" x2="99220" y2="43725"/>
                        <a14:foregroundMark x1="99610" y1="46559" x2="99610" y2="48178"/>
                        <a14:foregroundMark x1="99220" y1="49798" x2="99220" y2="49798"/>
                        <a14:foregroundMark x1="98051" y1="51822" x2="98051" y2="53441"/>
                        <a14:foregroundMark x1="98051" y1="54251" x2="98051" y2="54251"/>
                        <a14:foregroundMark x1="97271" y1="28745" x2="97271" y2="28745"/>
                        <a14:foregroundMark x1="97271" y1="22065" x2="97271" y2="22065"/>
                        <a14:foregroundMark x1="94347" y1="19636" x2="94347" y2="19636"/>
                        <a14:foregroundMark x1="94347" y1="19636" x2="94347" y2="19636"/>
                        <a14:foregroundMark x1="94347" y1="19231" x2="99805" y2="29352"/>
                        <a14:foregroundMark x1="98441" y1="24494" x2="99805" y2="28947"/>
                        <a14:foregroundMark x1="97466" y1="23684" x2="99805" y2="30364"/>
                        <a14:foregroundMark x1="97466" y1="23684" x2="99610" y2="30769"/>
                        <a14:foregroundMark x1="6628" y1="14777" x2="5458" y2="15182"/>
                        <a14:foregroundMark x1="4678" y1="14777" x2="11306" y2="9109"/>
                        <a14:foregroundMark x1="14035" y1="7085" x2="21832" y2="7085"/>
                        <a14:foregroundMark x1="17154" y1="6275" x2="20663" y2="6275"/>
                        <a14:foregroundMark x1="14425" y1="6680" x2="15984" y2="6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8898" y="1630767"/>
            <a:ext cx="4419753" cy="42550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7B07BD0-2D99-4FE5-929B-D47EC8021E05}"/>
              </a:ext>
            </a:extLst>
          </p:cNvPr>
          <p:cNvSpPr txBox="1"/>
          <p:nvPr/>
        </p:nvSpPr>
        <p:spPr>
          <a:xfrm>
            <a:off x="838200" y="1687283"/>
            <a:ext cx="401285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SPECIFICATIONS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laser source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StarFiber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 (150 W / 300 W)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peak power 1.5 kW / 3.0 kW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precise cutting head with unmatched stability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FE0DE7D-9253-47CB-99F8-97B60C0E0B2D}"/>
              </a:ext>
            </a:extLst>
          </p:cNvPr>
          <p:cNvSpPr txBox="1"/>
          <p:nvPr/>
        </p:nvSpPr>
        <p:spPr>
          <a:xfrm>
            <a:off x="4378462" y="1924916"/>
            <a:ext cx="3250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 to 5 Axis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Optional cutting box for precision clamping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Optional CCD camera with integrated crosshair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1A88DB-77D5-45E8-A557-EAFED10739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59" y="4527144"/>
            <a:ext cx="2270920" cy="19859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0573"/>
            <a:ext cx="10515600" cy="512064"/>
          </a:xfrm>
        </p:spPr>
        <p:txBody>
          <a:bodyPr>
            <a:normAutofit/>
          </a:bodyPr>
          <a:lstStyle/>
          <a:p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ExactCut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– Precision Laser Cutting System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528924-B583-4DA3-AFAD-03D23CA03C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r="7630"/>
          <a:stretch/>
        </p:blipFill>
        <p:spPr>
          <a:xfrm>
            <a:off x="3907459" y="4527143"/>
            <a:ext cx="2270920" cy="19859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78AB1F55-DA05-4B97-9A61-9441D3C82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D27DCD-E87C-4BCB-B8EF-ADD21966AB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3" y="1006515"/>
            <a:ext cx="577409" cy="577409"/>
          </a:xfrm>
          <a:prstGeom prst="rect">
            <a:avLst/>
          </a:prstGeom>
        </p:spPr>
      </p:pic>
      <p:pic>
        <p:nvPicPr>
          <p:cNvPr id="14" name="Grafik 13">
            <a:hlinkClick r:id="rId8" action="ppaction://hlinkfile"/>
            <a:extLst>
              <a:ext uri="{FF2B5EF4-FFF2-40B4-BE49-F238E27FC236}">
                <a16:creationId xmlns:a16="http://schemas.microsoft.com/office/drawing/2014/main" id="{38041849-8372-40E4-8269-23F7B156EE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117" y="5738069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559EE-9D1B-4672-B826-3C8C98F9E3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7" r="2763" b="5043"/>
          <a:stretch/>
        </p:blipFill>
        <p:spPr>
          <a:xfrm>
            <a:off x="7062300" y="1493239"/>
            <a:ext cx="5062587" cy="52191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0573"/>
            <a:ext cx="10515600" cy="512064"/>
          </a:xfrm>
        </p:spPr>
        <p:txBody>
          <a:bodyPr>
            <a:normAutofit/>
          </a:bodyPr>
          <a:lstStyle/>
          <a:p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ExactWeld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– Precision Laser Welding System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7B07BD0-2D99-4FE5-929B-D47EC8021E05}"/>
              </a:ext>
            </a:extLst>
          </p:cNvPr>
          <p:cNvSpPr txBox="1"/>
          <p:nvPr/>
        </p:nvSpPr>
        <p:spPr>
          <a:xfrm>
            <a:off x="840154" y="1687283"/>
            <a:ext cx="401285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SPECIFICATIONS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laser source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StarFiber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(200 W / 400 W)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Highly efficient CW fiber laser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 range of optics for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laser fine-welding applications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FE0DE7D-9253-47CB-99F8-97B60C0E0B2D}"/>
              </a:ext>
            </a:extLst>
          </p:cNvPr>
          <p:cNvSpPr txBox="1"/>
          <p:nvPr/>
        </p:nvSpPr>
        <p:spPr>
          <a:xfrm>
            <a:off x="4380416" y="1924916"/>
            <a:ext cx="3250436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Optional rotary axis with up to 500 rpm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Optional CCD Camera with integrated crosshair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45A0E3DC-B42D-4068-8085-812E1D548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AFDCE7-6672-4A7A-82C9-DF42CCBA39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5" r="13517"/>
          <a:stretch/>
        </p:blipFill>
        <p:spPr>
          <a:xfrm>
            <a:off x="3911264" y="4503097"/>
            <a:ext cx="2270920" cy="2018568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4F91C9B-6B23-463D-8421-8863FAF1D6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8" r="8884"/>
          <a:stretch/>
        </p:blipFill>
        <p:spPr>
          <a:xfrm>
            <a:off x="1214652" y="4503097"/>
            <a:ext cx="2270920" cy="199865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436EBF0-9BAE-4A11-8B20-020CF0086D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4" y="1006515"/>
            <a:ext cx="577408" cy="577408"/>
          </a:xfrm>
          <a:prstGeom prst="rect">
            <a:avLst/>
          </a:prstGeom>
        </p:spPr>
      </p:pic>
      <p:pic>
        <p:nvPicPr>
          <p:cNvPr id="13" name="Grafik 12">
            <a:hlinkClick r:id="rId9" action="ppaction://hlinkfile"/>
            <a:extLst>
              <a:ext uri="{FF2B5EF4-FFF2-40B4-BE49-F238E27FC236}">
                <a16:creationId xmlns:a16="http://schemas.microsoft.com/office/drawing/2014/main" id="{DA6FC628-71B9-4D05-9989-E9C3FD654F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117" y="5738069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7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F8FA6-D82E-47D3-8B6C-C0AF747A7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3"/>
          <a:stretch/>
        </p:blipFill>
        <p:spPr>
          <a:xfrm>
            <a:off x="6949680" y="1241541"/>
            <a:ext cx="5158429" cy="547129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0573"/>
            <a:ext cx="10515600" cy="512064"/>
          </a:xfrm>
        </p:spPr>
        <p:txBody>
          <a:bodyPr>
            <a:normAutofit/>
          </a:bodyPr>
          <a:lstStyle/>
          <a:p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ExactWeld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P – Polymer Laser Welding System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7B07BD0-2D99-4FE5-929B-D47EC8021E05}"/>
              </a:ext>
            </a:extLst>
          </p:cNvPr>
          <p:cNvSpPr txBox="1"/>
          <p:nvPr/>
        </p:nvSpPr>
        <p:spPr>
          <a:xfrm>
            <a:off x="838200" y="1705160"/>
            <a:ext cx="401285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SPECIFICATIONS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laser source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Compact Evolution (300 W)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Highly efficient CW diode laser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Homogeneous beam profile for polymer welding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FE0DE7D-9253-47CB-99F8-97B60C0E0B2D}"/>
              </a:ext>
            </a:extLst>
          </p:cNvPr>
          <p:cNvSpPr txBox="1"/>
          <p:nvPr/>
        </p:nvSpPr>
        <p:spPr>
          <a:xfrm>
            <a:off x="4378462" y="1942793"/>
            <a:ext cx="3431688" cy="22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Sophisticated Polymer Welding Control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configurable touchscreen HMI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Optional thermal </a:t>
            </a:r>
            <a:b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vision check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AC2FBF50-D31E-4F40-9A19-220998EE2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64DE4B5-1C51-43A9-AA90-8AE568FC2B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2" t="2437" r="15246" b="2235"/>
          <a:stretch/>
        </p:blipFill>
        <p:spPr>
          <a:xfrm>
            <a:off x="1202359" y="4547873"/>
            <a:ext cx="2270920" cy="196521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AE6C176-6C1D-4646-96AD-596E5AC0BC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394"/>
          <a:stretch/>
        </p:blipFill>
        <p:spPr>
          <a:xfrm>
            <a:off x="3950295" y="4547872"/>
            <a:ext cx="2270920" cy="196521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043DE6-2A6E-4B72-8C33-8CDC83A2E2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4" y="1006515"/>
            <a:ext cx="577408" cy="577408"/>
          </a:xfrm>
          <a:prstGeom prst="rect">
            <a:avLst/>
          </a:prstGeom>
        </p:spPr>
      </p:pic>
      <p:pic>
        <p:nvPicPr>
          <p:cNvPr id="14" name="Grafik 13">
            <a:hlinkClick r:id="rId9" action="ppaction://hlinkfile"/>
            <a:extLst>
              <a:ext uri="{FF2B5EF4-FFF2-40B4-BE49-F238E27FC236}">
                <a16:creationId xmlns:a16="http://schemas.microsoft.com/office/drawing/2014/main" id="{FE179613-5220-4755-81FA-E225F7D2DB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117" y="5738069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8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AC56F5-3E2C-4CB0-A5AE-93BDBA8750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5961" y="1525349"/>
            <a:ext cx="5536039" cy="52296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0573"/>
            <a:ext cx="10515600" cy="512064"/>
          </a:xfrm>
        </p:spPr>
        <p:txBody>
          <a:bodyPr>
            <a:normAutofit/>
          </a:bodyPr>
          <a:lstStyle/>
          <a:p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ExactMark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230 / 210 – Precision Laser </a:t>
            </a:r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Marking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Systems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7B07BD0-2D99-4FE5-929B-D47EC8021E05}"/>
              </a:ext>
            </a:extLst>
          </p:cNvPr>
          <p:cNvSpPr txBox="1"/>
          <p:nvPr/>
        </p:nvSpPr>
        <p:spPr>
          <a:xfrm>
            <a:off x="838200" y="1710077"/>
            <a:ext cx="3905250" cy="251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SPECIFICATIONS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High-contrast marking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on fragile parts due to minimal thermal stress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servo axes for positioning, motion, and focal height adjustments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FE0DE7D-9253-47CB-99F8-97B60C0E0B2D}"/>
              </a:ext>
            </a:extLst>
          </p:cNvPr>
          <p:cNvSpPr txBox="1"/>
          <p:nvPr/>
        </p:nvSpPr>
        <p:spPr>
          <a:xfrm>
            <a:off x="4559436" y="1947710"/>
            <a:ext cx="3508239" cy="22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materials from metals to plastics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Easy-to-use software “Visual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LaserMarker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(VLM)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 via an easy-to-use GUI with a 24” touch screen monitor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C3C60B0A-D48B-436C-BEC6-3349979C9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EE36028-EDD5-4CDC-8F03-99E77E87BC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9" r="3821"/>
          <a:stretch/>
        </p:blipFill>
        <p:spPr>
          <a:xfrm>
            <a:off x="1222874" y="4556454"/>
            <a:ext cx="2280444" cy="196521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27F8619-BEDC-4F16-8092-02E4ECEE6B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64" t="913" r="17364" b="4845"/>
          <a:stretch/>
        </p:blipFill>
        <p:spPr>
          <a:xfrm>
            <a:off x="3947024" y="4556454"/>
            <a:ext cx="2280444" cy="196521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7DCB78-A3AB-4F9A-AF98-385ADFFF37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3" y="1013285"/>
            <a:ext cx="570639" cy="570639"/>
          </a:xfrm>
          <a:prstGeom prst="rect">
            <a:avLst/>
          </a:prstGeom>
        </p:spPr>
      </p:pic>
      <p:pic>
        <p:nvPicPr>
          <p:cNvPr id="13" name="Grafik 12">
            <a:hlinkClick r:id="rId9" action="ppaction://hlinkfile"/>
            <a:extLst>
              <a:ext uri="{FF2B5EF4-FFF2-40B4-BE49-F238E27FC236}">
                <a16:creationId xmlns:a16="http://schemas.microsoft.com/office/drawing/2014/main" id="{912AB4B5-3A35-49D1-AB28-7E90E5366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117" y="5738069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5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691436" y="1113284"/>
            <a:ext cx="7969865" cy="70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nhaltsplatzhalter 8">
            <a:extLst>
              <a:ext uri="{FF2B5EF4-FFF2-40B4-BE49-F238E27FC236}">
                <a16:creationId xmlns:a16="http://schemas.microsoft.com/office/drawing/2014/main" id="{DD2B70F2-F0A0-4C86-91C9-5F1B3BDDC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2926587"/>
            <a:ext cx="5772993" cy="350960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Corporate Headquarters: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Santa Clara, California, USA</a:t>
            </a: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Founded in 1966</a:t>
            </a: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 $1.2 Billion (FY20)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Asia: 63 %; US: 16 %; EU: 18 %; </a:t>
            </a:r>
            <a:r>
              <a:rPr lang="en-US" sz="1600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RoW</a:t>
            </a:r>
            <a:r>
              <a:rPr lang="en-US" sz="16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3 %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ME: 44 %; MP: 27 %; OEM: 20 %; SCI: 9 %</a:t>
            </a: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~4,900 Employees</a:t>
            </a:r>
          </a:p>
          <a:p>
            <a:r>
              <a:rPr lang="en-US" sz="2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 Manufacturing Sites in 10 Countries</a:t>
            </a:r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17098970-181C-4614-A473-4D38B8F435EB}"/>
              </a:ext>
            </a:extLst>
          </p:cNvPr>
          <p:cNvSpPr txBox="1">
            <a:spLocks/>
          </p:cNvSpPr>
          <p:nvPr/>
        </p:nvSpPr>
        <p:spPr>
          <a:xfrm>
            <a:off x="990600" y="1611175"/>
            <a:ext cx="10047515" cy="102416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Coherent is one of the world’s leading providers of photonic solutions. We offer a comprehensive portfolio of components, lasers, laser sub-systems, and laser machines for a broad range of industrial, commercial, and scientific applications.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17840F5-E1BA-4B6D-943D-FD95B747A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3510" r="3788" b="5312"/>
          <a:stretch/>
        </p:blipFill>
        <p:spPr bwMode="auto">
          <a:xfrm>
            <a:off x="6640221" y="2926587"/>
            <a:ext cx="4262347" cy="2706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A61061DD-E9EF-4CB9-93DA-1CA1A346D3F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b="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Coherent</a:t>
            </a:r>
            <a:r>
              <a:rPr lang="de-DE" b="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Key Facts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516A4DB-1528-407E-A8BE-38FC69022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9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0573"/>
            <a:ext cx="10515600" cy="512064"/>
          </a:xfrm>
        </p:spPr>
        <p:txBody>
          <a:bodyPr>
            <a:normAutofit/>
          </a:bodyPr>
          <a:lstStyle/>
          <a:p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EasyMark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| </a:t>
            </a:r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EasyJewel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7B07BD0-2D99-4FE5-929B-D47EC8021E05}"/>
              </a:ext>
            </a:extLst>
          </p:cNvPr>
          <p:cNvSpPr txBox="1"/>
          <p:nvPr/>
        </p:nvSpPr>
        <p:spPr>
          <a:xfrm>
            <a:off x="838200" y="1700183"/>
            <a:ext cx="4333698" cy="2145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operation due to graphical user interface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Spacious working chamber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maintenance and service costs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On-The-Fly engraving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FE0DE7D-9253-47CB-99F8-97B60C0E0B2D}"/>
              </a:ext>
            </a:extLst>
          </p:cNvPr>
          <p:cNvSpPr txBox="1"/>
          <p:nvPr/>
        </p:nvSpPr>
        <p:spPr>
          <a:xfrm>
            <a:off x="5034652" y="1629392"/>
            <a:ext cx="2975874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sz="1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OPTIONS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SmartView</a:t>
            </a:r>
            <a:r>
              <a:rPr lang="en-US" sz="1600" baseline="44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TM</a:t>
            </a:r>
            <a:r>
              <a:rPr lang="en-US" sz="1600" baseline="4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Rotation axis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Exhaust unit including remote start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20A56F-3605-41B5-83C1-EB5EA3AC2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70" y="2443863"/>
            <a:ext cx="3318021" cy="4235903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6C8D5F6-7CA9-4817-83B6-3FD178C39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0D4F17C-6EB2-4D85-A42E-6FA6C73C8E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7" r="8267"/>
          <a:stretch/>
        </p:blipFill>
        <p:spPr>
          <a:xfrm>
            <a:off x="1239397" y="4504887"/>
            <a:ext cx="1996929" cy="20044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3595D07-3E3A-4D7C-B5B5-B7BFBE92B8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81" r="10100"/>
          <a:stretch/>
        </p:blipFill>
        <p:spPr>
          <a:xfrm>
            <a:off x="3713511" y="4504887"/>
            <a:ext cx="1996929" cy="20167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3FCFA6B-E829-401C-8F37-B6E977A320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91" y="1732732"/>
            <a:ext cx="563454" cy="5634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B91052E-8184-48EF-9C51-41171403AA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3" y="1013285"/>
            <a:ext cx="570639" cy="57063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E19970F-F87A-4E53-8BD3-15ECA88F25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91" y="2439467"/>
            <a:ext cx="577409" cy="577409"/>
          </a:xfrm>
          <a:prstGeom prst="rect">
            <a:avLst/>
          </a:prstGeom>
        </p:spPr>
      </p:pic>
      <p:pic>
        <p:nvPicPr>
          <p:cNvPr id="17" name="Grafik 16">
            <a:hlinkClick r:id="rId11" action="ppaction://hlinkfile"/>
            <a:extLst>
              <a:ext uri="{FF2B5EF4-FFF2-40B4-BE49-F238E27FC236}">
                <a16:creationId xmlns:a16="http://schemas.microsoft.com/office/drawing/2014/main" id="{543DF610-5842-4581-BC2F-3363D0A8B8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7313" y="5772723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4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8750"/>
            <a:ext cx="10515600" cy="512064"/>
          </a:xfrm>
        </p:spPr>
        <p:txBody>
          <a:bodyPr>
            <a:normAutofit fontScale="90000"/>
          </a:bodyPr>
          <a:lstStyle/>
          <a:p>
            <a:b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LabelMarker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Advanced</a:t>
            </a:r>
            <a:br>
              <a:rPr lang="de-DE" sz="3200" dirty="0"/>
            </a:b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C8E5208-8681-4CB6-B20C-7CDDB60ABCAF}"/>
              </a:ext>
            </a:extLst>
          </p:cNvPr>
          <p:cNvSpPr txBox="1"/>
          <p:nvPr/>
        </p:nvSpPr>
        <p:spPr>
          <a:xfrm>
            <a:off x="838199" y="1714500"/>
            <a:ext cx="3281039" cy="251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Economic footprint​, integrated all-in-one system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foil unit for transportation​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common laser label materials Splice detection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6AB70-203C-42C7-8276-0D908DA435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09" y="1215407"/>
            <a:ext cx="3641723" cy="5288046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36C7B6EF-4C5E-42D4-B417-EF527684D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B1ECE2D-0390-457F-A152-93218F114C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04" r="497" b="11860"/>
          <a:stretch/>
        </p:blipFill>
        <p:spPr>
          <a:xfrm>
            <a:off x="1193945" y="4517512"/>
            <a:ext cx="2289077" cy="19859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DB2A92F4-B4F6-42D2-A8DB-76B5C795FB20}"/>
              </a:ext>
            </a:extLst>
          </p:cNvPr>
          <p:cNvSpPr txBox="1"/>
          <p:nvPr/>
        </p:nvSpPr>
        <p:spPr>
          <a:xfrm>
            <a:off x="4308012" y="1954047"/>
            <a:ext cx="3854913" cy="22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orientated layout design software VLM (Visual Laser Marker)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Automatic foil cutting and foil end warning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link to master execution systems</a:t>
            </a:r>
          </a:p>
        </p:txBody>
      </p:sp>
      <p:pic>
        <p:nvPicPr>
          <p:cNvPr id="9" name="Grafik 8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AAB896E2-42D6-4B93-870E-F9F52F2B97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6521" r="-377" b="7046"/>
          <a:stretch/>
        </p:blipFill>
        <p:spPr>
          <a:xfrm>
            <a:off x="3943506" y="4546712"/>
            <a:ext cx="2289077" cy="19567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22F343D-399E-4CF5-AAC3-5C7519B3CD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3" y="1013285"/>
            <a:ext cx="570639" cy="57063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D900722-210C-4AD1-B083-BE0B9875ED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91" y="1722981"/>
            <a:ext cx="582956" cy="58295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3A38C12-13DF-428F-8D87-94614344E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117" y="5738069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19129"/>
            <a:ext cx="10515600" cy="512064"/>
          </a:xfrm>
        </p:spPr>
        <p:txBody>
          <a:bodyPr>
            <a:normAutofit/>
          </a:bodyPr>
          <a:lstStyle/>
          <a:p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StarCut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Tube Family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pic>
        <p:nvPicPr>
          <p:cNvPr id="4" name="Grafik 3" descr="Ein Bild, das drinnen, Kühlschrank, sitzend, klein enthält.&#10;&#10;Automatisch generierte Beschreibung">
            <a:extLst>
              <a:ext uri="{FF2B5EF4-FFF2-40B4-BE49-F238E27FC236}">
                <a16:creationId xmlns:a16="http://schemas.microsoft.com/office/drawing/2014/main" id="{F1EB9ACD-BC7F-462C-925E-95B4AAD1E4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2038" y="1857375"/>
            <a:ext cx="5019739" cy="407792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04384DC-8CF6-4A78-8D10-90E51CB58EB7}"/>
              </a:ext>
            </a:extLst>
          </p:cNvPr>
          <p:cNvSpPr/>
          <p:nvPr/>
        </p:nvSpPr>
        <p:spPr>
          <a:xfrm>
            <a:off x="838200" y="1695898"/>
            <a:ext cx="3156284" cy="251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SPECIFICATIONS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precision cutting system for medical 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implants (e.g. stents) or instruments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cutting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Tube diameter up to 30 mm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6C5298-1D46-4405-B4B4-A2897D696077}"/>
              </a:ext>
            </a:extLst>
          </p:cNvPr>
          <p:cNvSpPr/>
          <p:nvPr/>
        </p:nvSpPr>
        <p:spPr>
          <a:xfrm>
            <a:off x="3939841" y="1940940"/>
            <a:ext cx="3156284" cy="2269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Available with 2, 3 or 4 axes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cut struts smaller than a human hair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available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ultra-short pulse and fiber laser 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housing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E060078-09EE-4729-A083-01F943535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8C2CF8F-0BAE-46D6-9334-54586C690C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86" b="6341"/>
          <a:stretch/>
        </p:blipFill>
        <p:spPr>
          <a:xfrm>
            <a:off x="1227776" y="4533901"/>
            <a:ext cx="2280444" cy="2002946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6EE3B0-C5FD-4C65-81F2-F9826315CB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6" r="9879"/>
          <a:stretch/>
        </p:blipFill>
        <p:spPr>
          <a:xfrm>
            <a:off x="3957882" y="4533901"/>
            <a:ext cx="2301066" cy="2002946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8D69545-A3E1-43AE-A585-5E67726054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043" y="1006515"/>
            <a:ext cx="577409" cy="577409"/>
          </a:xfrm>
          <a:prstGeom prst="rect">
            <a:avLst/>
          </a:prstGeom>
        </p:spPr>
      </p:pic>
      <p:pic>
        <p:nvPicPr>
          <p:cNvPr id="14" name="Grafik 13">
            <a:hlinkClick r:id="rId9" action="ppaction://hlinkfile"/>
            <a:extLst>
              <a:ext uri="{FF2B5EF4-FFF2-40B4-BE49-F238E27FC236}">
                <a16:creationId xmlns:a16="http://schemas.microsoft.com/office/drawing/2014/main" id="{476AC17C-7B41-422C-9308-5598DF049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486" y="5629804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4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8752"/>
            <a:ext cx="10515600" cy="512064"/>
          </a:xfrm>
        </p:spPr>
        <p:txBody>
          <a:bodyPr>
            <a:normAutofit fontScale="90000"/>
          </a:bodyPr>
          <a:lstStyle/>
          <a:p>
            <a:b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UW - Universal Workstation</a:t>
            </a:r>
            <a:br>
              <a:rPr lang="de-DE" sz="3200" dirty="0"/>
            </a:b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CE1A265E-2FF5-4C43-9E38-01BF2E10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pic>
        <p:nvPicPr>
          <p:cNvPr id="4" name="Grafik 3" descr="Ein Bild, das sitzend, weiß, Front, Licht enthält.&#10;&#10;Automatisch generierte Beschreibung">
            <a:extLst>
              <a:ext uri="{FF2B5EF4-FFF2-40B4-BE49-F238E27FC236}">
                <a16:creationId xmlns:a16="http://schemas.microsoft.com/office/drawing/2014/main" id="{2E4A34CF-1045-483B-A14C-B359699ED7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2" r="20350"/>
          <a:stretch/>
        </p:blipFill>
        <p:spPr>
          <a:xfrm>
            <a:off x="6912530" y="1932001"/>
            <a:ext cx="4350588" cy="465640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740291-C77E-4CA3-8EA2-C5CD7ABED0AC}"/>
              </a:ext>
            </a:extLst>
          </p:cNvPr>
          <p:cNvSpPr/>
          <p:nvPr/>
        </p:nvSpPr>
        <p:spPr>
          <a:xfrm>
            <a:off x="838200" y="1611553"/>
            <a:ext cx="3546178" cy="4115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Clr>
                <a:schemeClr val="accent1"/>
              </a:buClr>
              <a:buSzPts val="1000"/>
              <a:tabLst>
                <a:tab pos="457200" algn="l"/>
              </a:tabLst>
            </a:pPr>
            <a:r>
              <a:rPr lang="en-US" sz="1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  <a:endParaRPr lang="de-DE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b="1" dirty="0">
                <a:solidFill>
                  <a:srgbClr val="005DA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UW 180</a:t>
            </a:r>
            <a:r>
              <a:rPr lang="en-US" sz="1600" b="1" dirty="0">
                <a:solidFill>
                  <a:srgbClr val="005D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workstation for cutting with sliding door or auto-door, or as an open frame class 4  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b="1" dirty="0">
                <a:solidFill>
                  <a:srgbClr val="005DA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UW 1200</a:t>
            </a:r>
            <a:r>
              <a:rPr lang="en-US" sz="1600" b="1" dirty="0">
                <a:solidFill>
                  <a:srgbClr val="005D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3- to 5-Axis work-station for precision 2D and 3D laser processing of parts up to 50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lbs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(incl. fixture)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b="1" dirty="0">
                <a:solidFill>
                  <a:srgbClr val="005DA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UW 150 PW</a:t>
            </a:r>
            <a:r>
              <a:rPr lang="en-US" sz="1600" b="1" dirty="0">
                <a:solidFill>
                  <a:srgbClr val="005D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footprint for welding of polymers</a:t>
            </a:r>
          </a:p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B70926-5385-4A5A-807E-989087F894D9}"/>
              </a:ext>
            </a:extLst>
          </p:cNvPr>
          <p:cNvSpPr/>
          <p:nvPr/>
        </p:nvSpPr>
        <p:spPr>
          <a:xfrm>
            <a:off x="4414146" y="1980885"/>
            <a:ext cx="3135946" cy="189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Clr>
                <a:schemeClr val="accent1"/>
              </a:buClr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600" b="1" dirty="0">
                <a:solidFill>
                  <a:srgbClr val="005DA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UW 1600</a:t>
            </a:r>
            <a:r>
              <a:rPr lang="en-US" sz="1600" b="1" dirty="0">
                <a:solidFill>
                  <a:srgbClr val="005D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robot assisted cutting and welding / high volume manufacturing system - can be integrated in existing production line</a:t>
            </a: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5EC50C63-0755-40E3-BEBD-2526453B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711BCB9-E75F-484C-8DF8-840924C903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043" y="1006515"/>
            <a:ext cx="577409" cy="57740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4AD2572-9DA8-4CC9-A9AA-DFB8569C5D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044" y="1746642"/>
            <a:ext cx="577408" cy="57740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6E2E6CA-1932-483A-97E3-D3B007E6FB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57" y="1746642"/>
            <a:ext cx="563454" cy="5634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2CBBDBB-6B6E-4A2B-BDD6-28D5EDB12B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679" y="1027195"/>
            <a:ext cx="570639" cy="570639"/>
          </a:xfrm>
          <a:prstGeom prst="rect">
            <a:avLst/>
          </a:prstGeom>
        </p:spPr>
      </p:pic>
      <p:pic>
        <p:nvPicPr>
          <p:cNvPr id="12" name="Grafik 11">
            <a:hlinkClick r:id="rId10" action="ppaction://hlinkfile"/>
            <a:extLst>
              <a:ext uri="{FF2B5EF4-FFF2-40B4-BE49-F238E27FC236}">
                <a16:creationId xmlns:a16="http://schemas.microsoft.com/office/drawing/2014/main" id="{2C3B19E0-629C-49FA-9683-65F0D3812A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0117" y="5738069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6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19">
            <a:extLst>
              <a:ext uri="{FF2B5EF4-FFF2-40B4-BE49-F238E27FC236}">
                <a16:creationId xmlns:a16="http://schemas.microsoft.com/office/drawing/2014/main" id="{672A5538-EB91-4F93-A391-F3BD1849E1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60" y="-2185323"/>
            <a:ext cx="6035040" cy="2813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0573"/>
            <a:ext cx="10515600" cy="512064"/>
          </a:xfrm>
        </p:spPr>
        <p:txBody>
          <a:bodyPr>
            <a:normAutofit/>
          </a:bodyPr>
          <a:lstStyle/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Manual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Welder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Family</a:t>
            </a:r>
          </a:p>
        </p:txBody>
      </p:sp>
      <p:pic>
        <p:nvPicPr>
          <p:cNvPr id="90" name="Picture 6">
            <a:extLst>
              <a:ext uri="{FF2B5EF4-FFF2-40B4-BE49-F238E27FC236}">
                <a16:creationId xmlns:a16="http://schemas.microsoft.com/office/drawing/2014/main" id="{952AF654-32DE-4FF3-953E-6F4712617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D2A4896-9B2A-4BB0-A1D9-956157C55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624" y="2656533"/>
            <a:ext cx="1232019" cy="11803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41D9B25F-EA94-4547-8AF9-FF277418A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46FC5ADA-BA5A-4242-A17A-9A2B3EA18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264" r="8236" b="-264"/>
          <a:stretch/>
        </p:blipFill>
        <p:spPr bwMode="auto">
          <a:xfrm>
            <a:off x="2468518" y="5322453"/>
            <a:ext cx="1207267" cy="119714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236EEF4-FD37-4D73-95D5-BC905674D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t="10336" r="19115" b="572"/>
          <a:stretch/>
        </p:blipFill>
        <p:spPr bwMode="auto">
          <a:xfrm>
            <a:off x="1022718" y="5322453"/>
            <a:ext cx="1207267" cy="119398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858ED0-9683-4807-9083-28398514DF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4" y="1006515"/>
            <a:ext cx="577408" cy="57740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E4DD5BB-41F3-403B-803D-24800C479CF9}"/>
              </a:ext>
            </a:extLst>
          </p:cNvPr>
          <p:cNvSpPr txBox="1"/>
          <p:nvPr/>
        </p:nvSpPr>
        <p:spPr>
          <a:xfrm>
            <a:off x="838200" y="1735345"/>
            <a:ext cx="3629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WELDER WITHOUT AXES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C5DAF75-0A99-4CF1-85B4-28B99511605A}"/>
              </a:ext>
            </a:extLst>
          </p:cNvPr>
          <p:cNvSpPr txBox="1"/>
          <p:nvPr/>
        </p:nvSpPr>
        <p:spPr>
          <a:xfrm>
            <a:off x="6997117" y="1735345"/>
            <a:ext cx="3629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WELDER WITH AXES</a:t>
            </a:r>
          </a:p>
        </p:txBody>
      </p:sp>
      <p:pic>
        <p:nvPicPr>
          <p:cNvPr id="17" name="Grafik 16" descr="Ein Bild, das sitzend, weiß, Fern, Tisch enthält.&#10;&#10;Automatisch generierte Beschreibung">
            <a:extLst>
              <a:ext uri="{FF2B5EF4-FFF2-40B4-BE49-F238E27FC236}">
                <a16:creationId xmlns:a16="http://schemas.microsoft.com/office/drawing/2014/main" id="{1C3C0D9A-7B71-416E-8DEB-8602149578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403" l="9977" r="89994">
                        <a14:foregroundMark x1="64795" y1="21492" x2="66363" y2="70726"/>
                        <a14:foregroundMark x1="67018" y1="14435" x2="67275" y2="14798"/>
                        <a14:foregroundMark x1="68073" y1="18871" x2="67018" y2="14073"/>
                        <a14:foregroundMark x1="45810" y1="17419" x2="46323" y2="16492"/>
                        <a14:foregroundMark x1="44585" y1="91888" x2="46921" y2="95403"/>
                        <a14:foregroundMark x1="47115" y1="94510" x2="48290" y2="89073"/>
                        <a14:foregroundMark x1="68843" y1="76210" x2="69242" y2="76129"/>
                        <a14:foregroundMark x1="69014" y1="74879" x2="68843" y2="82016"/>
                        <a14:foregroundMark x1="68843" y1="82016" x2="68786" y2="76008"/>
                        <a14:foregroundMark x1="67902" y1="81210" x2="69014" y2="83548"/>
                        <a14:backgroundMark x1="50000" y1="90000" x2="54875" y2="87339"/>
                        <a14:backgroundMark x1="54875" y1="87339" x2="60006" y2="88387"/>
                        <a14:backgroundMark x1="60006" y1="88387" x2="64994" y2="86452"/>
                        <a14:backgroundMark x1="64994" y1="86452" x2="66562" y2="82903"/>
                        <a14:backgroundMark x1="40336" y1="82782" x2="45582" y2="95726"/>
                        <a14:backgroundMark x1="45582" y1="95726" x2="44669" y2="93427"/>
                        <a14:backgroundMark x1="45924" y1="95242" x2="47577" y2="95000"/>
                        <a14:backgroundMark x1="46465" y1="93992" x2="47263" y2="99315"/>
                        <a14:backgroundMark x1="45667" y1="94677" x2="47491" y2="94758"/>
                        <a14:backgroundMark x1="46066" y1="95685" x2="47320" y2="95565"/>
                        <a14:backgroundMark x1="46237" y1="94113" x2="47007" y2="94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84" y="2108115"/>
            <a:ext cx="2635054" cy="18628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F6D048A-AA28-45A0-A8EB-2C8EA2CD7A1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988" y="2221684"/>
            <a:ext cx="1145670" cy="17994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CE77C71-F031-4F5C-AD61-68BC26FE089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727" t="-193" r="27299" b="193"/>
          <a:stretch/>
        </p:blipFill>
        <p:spPr>
          <a:xfrm>
            <a:off x="3914318" y="5322453"/>
            <a:ext cx="1207267" cy="119398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09D0080-DDCD-4BDE-B588-E4FF08E4955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778" t="-345" r="19816" b="345"/>
          <a:stretch/>
        </p:blipFill>
        <p:spPr>
          <a:xfrm>
            <a:off x="8651511" y="5300467"/>
            <a:ext cx="1205321" cy="1212092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26" name="Grafik 25" descr="Ein Bild, das Tasse, schließen, silbern, Zahnrad enthält.&#10;&#10;Automatisch generierte Beschreibung">
            <a:extLst>
              <a:ext uri="{FF2B5EF4-FFF2-40B4-BE49-F238E27FC236}">
                <a16:creationId xmlns:a16="http://schemas.microsoft.com/office/drawing/2014/main" id="{D9616A95-CDB4-4B48-A33F-09A9F57F546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24" y="5314474"/>
            <a:ext cx="1221079" cy="11980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9" name="Grafik 28" descr="Ein Bild, das Kamera, sitzend, weiß, klein enthält.&#10;&#10;Automatisch generierte Beschreibung">
            <a:extLst>
              <a:ext uri="{FF2B5EF4-FFF2-40B4-BE49-F238E27FC236}">
                <a16:creationId xmlns:a16="http://schemas.microsoft.com/office/drawing/2014/main" id="{26AD243D-4327-4C8C-90E4-ED6879E84E1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702" b="90376" l="9988" r="89972">
                        <a14:foregroundMark x1="22564" y1="22362" x2="28629" y2="18803"/>
                        <a14:foregroundMark x1="28629" y1="18803" x2="32107" y2="13587"/>
                        <a14:foregroundMark x1="32107" y1="13587" x2="37768" y2="10918"/>
                        <a14:foregroundMark x1="37768" y1="10918" x2="40235" y2="12940"/>
                        <a14:foregroundMark x1="52163" y1="12293" x2="63688" y2="9179"/>
                        <a14:foregroundMark x1="51759" y1="5823" x2="58350" y2="5702"/>
                        <a14:foregroundMark x1="58350" y1="5702" x2="63850" y2="6227"/>
                        <a14:foregroundMark x1="68419" y1="14153" x2="70603" y2="20097"/>
                        <a14:foregroundMark x1="70603" y1="20097" x2="70400" y2="21148"/>
                        <a14:foregroundMark x1="50344" y1="90133" x2="53134" y2="90376"/>
                        <a14:foregroundMark x1="56975" y1="90053" x2="58633" y2="90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27" y="2007237"/>
            <a:ext cx="2158626" cy="2158626"/>
          </a:xfrm>
          <a:prstGeom prst="rect">
            <a:avLst/>
          </a:prstGeom>
          <a:effectLst>
            <a:outerShdw blurRad="50800" dist="38100" dir="5400000" sx="104000" sy="104000" algn="t" rotWithShape="0">
              <a:prstClr val="black">
                <a:alpha val="40000"/>
              </a:prstClr>
            </a:outerShdw>
          </a:effectLst>
        </p:spPr>
      </p:pic>
      <p:pic>
        <p:nvPicPr>
          <p:cNvPr id="33" name="Grafik 32" descr="Ein Bild, das drinnen, stehend, weiß, sitzend enthält.&#10;&#10;Automatisch generierte Beschreibung">
            <a:extLst>
              <a:ext uri="{FF2B5EF4-FFF2-40B4-BE49-F238E27FC236}">
                <a16:creationId xmlns:a16="http://schemas.microsoft.com/office/drawing/2014/main" id="{59BDD214-F97C-4A48-9B20-78DB7081A3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30" y="2221684"/>
            <a:ext cx="1538630" cy="187721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61F2DC1D-6787-4351-9247-42B187FCC5E7}"/>
              </a:ext>
            </a:extLst>
          </p:cNvPr>
          <p:cNvSpPr txBox="1"/>
          <p:nvPr/>
        </p:nvSpPr>
        <p:spPr>
          <a:xfrm>
            <a:off x="838200" y="4084550"/>
            <a:ext cx="4857750" cy="116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 welding of small to bigger sized pieces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 W up to 150 W power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693D179-9637-40E1-9E94-E6854864617E}"/>
              </a:ext>
            </a:extLst>
          </p:cNvPr>
          <p:cNvSpPr txBox="1"/>
          <p:nvPr/>
        </p:nvSpPr>
        <p:spPr>
          <a:xfrm>
            <a:off x="6997117" y="4021167"/>
            <a:ext cx="4664835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 welding up to full CNC automation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 W up to 400 W power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77069BA-A58A-4593-BE0F-C18D68840B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5950" y="5785769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93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19">
            <a:extLst>
              <a:ext uri="{FF2B5EF4-FFF2-40B4-BE49-F238E27FC236}">
                <a16:creationId xmlns:a16="http://schemas.microsoft.com/office/drawing/2014/main" id="{672A5538-EB91-4F93-A391-F3BD1849E1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60" y="-2185323"/>
            <a:ext cx="6035040" cy="2813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0573"/>
            <a:ext cx="10515600" cy="512064"/>
          </a:xfrm>
        </p:spPr>
        <p:txBody>
          <a:bodyPr>
            <a:normAutofit/>
          </a:bodyPr>
          <a:lstStyle/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Desktop - Manual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Welder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Without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Axes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0" name="Picture 6">
            <a:extLst>
              <a:ext uri="{FF2B5EF4-FFF2-40B4-BE49-F238E27FC236}">
                <a16:creationId xmlns:a16="http://schemas.microsoft.com/office/drawing/2014/main" id="{952AF654-32DE-4FF3-953E-6F4712617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D2A4896-9B2A-4BB0-A1D9-956157C55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8932" y="2483191"/>
            <a:ext cx="3464749" cy="331952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3ECD9A6-BC1A-41A3-8DF4-15A02658B259}"/>
              </a:ext>
            </a:extLst>
          </p:cNvPr>
          <p:cNvSpPr txBox="1"/>
          <p:nvPr/>
        </p:nvSpPr>
        <p:spPr>
          <a:xfrm>
            <a:off x="838200" y="1735345"/>
            <a:ext cx="3629605" cy="222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</a:p>
          <a:p>
            <a:pPr>
              <a:buClr>
                <a:schemeClr val="accent1"/>
              </a:buClr>
            </a:pPr>
            <a:endParaRPr lang="en-US" sz="5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 TFT touch display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Leica microscope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TrueView™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ECOmode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Weld assist systems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BBFF5D7-3CF0-4BFD-9854-9648C3DE51AA}"/>
              </a:ext>
            </a:extLst>
          </p:cNvPr>
          <p:cNvSpPr txBox="1"/>
          <p:nvPr/>
        </p:nvSpPr>
        <p:spPr>
          <a:xfrm>
            <a:off x="4608802" y="1582945"/>
            <a:ext cx="405306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555625" lvl="1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upgrade 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 W / 80 J 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55625" lvl="1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SPEEDmode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</a:t>
            </a:r>
          </a:p>
          <a:p>
            <a:pPr marL="555625" lvl="1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BURSTmode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</a:t>
            </a:r>
          </a:p>
        </p:txBody>
      </p:sp>
      <p:pic>
        <p:nvPicPr>
          <p:cNvPr id="48" name="Grafik 4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A7A2DD3-C8A7-433C-A49E-3078B3B76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60" y="2051635"/>
            <a:ext cx="1451730" cy="284969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41D9B25F-EA94-4547-8AF9-FF277418A6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46FC5ADA-BA5A-4242-A17A-9A2B3EA18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264" r="8236" b="-264"/>
          <a:stretch/>
        </p:blipFill>
        <p:spPr bwMode="auto">
          <a:xfrm>
            <a:off x="3678143" y="4541483"/>
            <a:ext cx="1996929" cy="198018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236EEF4-FD37-4D73-95D5-BC905674D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t="10336" r="19115" b="572"/>
          <a:stretch/>
        </p:blipFill>
        <p:spPr bwMode="auto">
          <a:xfrm>
            <a:off x="1172623" y="4541483"/>
            <a:ext cx="1996929" cy="197495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858ED0-9683-4807-9083-28398514DF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4" y="1006515"/>
            <a:ext cx="577408" cy="5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9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19">
            <a:extLst>
              <a:ext uri="{FF2B5EF4-FFF2-40B4-BE49-F238E27FC236}">
                <a16:creationId xmlns:a16="http://schemas.microsoft.com/office/drawing/2014/main" id="{672A5538-EB91-4F93-A391-F3BD1849E1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60" y="-2185323"/>
            <a:ext cx="6035040" cy="2813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11429"/>
            <a:ext cx="10515600" cy="512064"/>
          </a:xfrm>
        </p:spPr>
        <p:txBody>
          <a:bodyPr>
            <a:noAutofit/>
          </a:bodyPr>
          <a:lstStyle/>
          <a:p>
            <a:r>
              <a:rPr lang="de-DE" sz="2900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Performance Basic - Manual </a:t>
            </a:r>
            <a:r>
              <a:rPr lang="de-DE" sz="2900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Welder</a:t>
            </a:r>
            <a:r>
              <a:rPr lang="de-DE" sz="2900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sz="2900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Without</a:t>
            </a:r>
            <a:r>
              <a:rPr lang="de-DE" sz="2900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sz="2900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Axes</a:t>
            </a:r>
            <a:endParaRPr lang="de-DE" sz="2900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ECD9A6-BC1A-41A3-8DF4-15A02658B259}"/>
              </a:ext>
            </a:extLst>
          </p:cNvPr>
          <p:cNvSpPr txBox="1"/>
          <p:nvPr/>
        </p:nvSpPr>
        <p:spPr>
          <a:xfrm>
            <a:off x="838200" y="1720593"/>
            <a:ext cx="362960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</a:p>
          <a:p>
            <a:pPr>
              <a:buClr>
                <a:schemeClr val="accent1"/>
              </a:buClr>
            </a:pPr>
            <a:endParaRPr lang="en-US" sz="5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        laser resonator</a:t>
            </a:r>
            <a:r>
              <a:rPr lang="en-US" sz="1600" baseline="300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®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Leica microscope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TrueView™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ECOmode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™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Reliable 24/7 operation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Integrated HEPA exhaust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(optional)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BBFF5D7-3CF0-4BFD-9854-9648C3DE51AA}"/>
              </a:ext>
            </a:extLst>
          </p:cNvPr>
          <p:cNvSpPr txBox="1"/>
          <p:nvPr/>
        </p:nvSpPr>
        <p:spPr>
          <a:xfrm>
            <a:off x="4608802" y="1568193"/>
            <a:ext cx="4053064" cy="208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marL="552450" lvl="1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Power upgrade 150 W / 100 J </a:t>
            </a:r>
          </a:p>
          <a:p>
            <a:pPr marL="552450" lvl="1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SPEEDmode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™</a:t>
            </a:r>
          </a:p>
          <a:p>
            <a:pPr marL="552450" lvl="1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BURSTmode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Dynamic foot switch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24C5CEE0-B750-4382-BC3B-B0AFE459B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557" y="2034351"/>
            <a:ext cx="2768189" cy="4347942"/>
          </a:xfrm>
          <a:prstGeom prst="rect">
            <a:avLst/>
          </a:prstGeom>
        </p:spPr>
      </p:pic>
      <p:graphicFrame>
        <p:nvGraphicFramePr>
          <p:cNvPr id="3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159848"/>
              </p:ext>
            </p:extLst>
          </p:nvPr>
        </p:nvGraphicFramePr>
        <p:xfrm>
          <a:off x="1221524" y="2057726"/>
          <a:ext cx="736582" cy="46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3448531" imgH="1876190" progId="MSPhotoEd.3">
                  <p:embed/>
                </p:oleObj>
              </mc:Choice>
              <mc:Fallback>
                <p:oleObj name="Photo Editor Photo" r:id="rId4" imgW="3448531" imgH="1876190" progId="MSPhotoEd.3">
                  <p:embed/>
                  <p:pic>
                    <p:nvPicPr>
                      <p:cNvPr id="3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1524" y="2057726"/>
                        <a:ext cx="736582" cy="469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Grafik 4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8635495-691D-4385-8E5A-50AC1BD5C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60" y="2036883"/>
            <a:ext cx="1451730" cy="284969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36C86B9D-6E73-44B3-8468-4041CBF96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3FA581-5025-4486-A51E-44677EC1D0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27" t="-193" r="27299" b="193"/>
          <a:stretch/>
        </p:blipFill>
        <p:spPr>
          <a:xfrm>
            <a:off x="1221524" y="4537607"/>
            <a:ext cx="1996929" cy="1974952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43353D4-33D1-4B3F-A2AF-35067690B3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4" y="1006515"/>
            <a:ext cx="577408" cy="5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5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11429"/>
            <a:ext cx="10515600" cy="512064"/>
          </a:xfrm>
        </p:spPr>
        <p:txBody>
          <a:bodyPr>
            <a:normAutofit/>
          </a:bodyPr>
          <a:lstStyle/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Performance Family - Manual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Welders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Without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Axes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ECD9A6-BC1A-41A3-8DF4-15A02658B259}"/>
              </a:ext>
            </a:extLst>
          </p:cNvPr>
          <p:cNvSpPr txBox="1"/>
          <p:nvPr/>
        </p:nvSpPr>
        <p:spPr>
          <a:xfrm>
            <a:off x="828816" y="1733878"/>
            <a:ext cx="466483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</a:p>
          <a:p>
            <a:pPr>
              <a:buClr>
                <a:schemeClr val="accent1"/>
              </a:buClr>
            </a:pPr>
            <a:endParaRPr lang="en-US" sz="5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      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laser resonator</a:t>
            </a:r>
            <a:r>
              <a:rPr lang="en-US" sz="1600" baseline="300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MicroWeld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 (optional)</a:t>
            </a:r>
            <a:endParaRPr lang="en-US" sz="1600" baseline="300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Leica microscope,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TrueView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SPEEDmode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™, etc.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Reliable 24/7 operation</a:t>
            </a:r>
          </a:p>
        </p:txBody>
      </p:sp>
      <p:pic>
        <p:nvPicPr>
          <p:cNvPr id="7" name="Grafik 6" descr="Ein Bild, das sitzend, weiß, Fern, Tisch enthält.&#10;&#10;Automatisch generierte Beschreibung">
            <a:extLst>
              <a:ext uri="{FF2B5EF4-FFF2-40B4-BE49-F238E27FC236}">
                <a16:creationId xmlns:a16="http://schemas.microsoft.com/office/drawing/2014/main" id="{E9D859A8-C4F1-46FF-987A-17279CC4F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403" l="9977" r="89994">
                        <a14:foregroundMark x1="64795" y1="21492" x2="66363" y2="70726"/>
                        <a14:foregroundMark x1="67018" y1="14435" x2="67275" y2="14798"/>
                        <a14:foregroundMark x1="68073" y1="18871" x2="67018" y2="14073"/>
                        <a14:foregroundMark x1="45810" y1="17419" x2="46323" y2="16492"/>
                        <a14:foregroundMark x1="44585" y1="91888" x2="46921" y2="95403"/>
                        <a14:foregroundMark x1="47115" y1="94510" x2="48290" y2="89073"/>
                        <a14:foregroundMark x1="68843" y1="76210" x2="69242" y2="76129"/>
                        <a14:foregroundMark x1="69014" y1="74879" x2="68843" y2="82016"/>
                        <a14:foregroundMark x1="68843" y1="82016" x2="68786" y2="76008"/>
                        <a14:foregroundMark x1="67902" y1="81210" x2="69014" y2="83548"/>
                        <a14:backgroundMark x1="50000" y1="90000" x2="54875" y2="87339"/>
                        <a14:backgroundMark x1="54875" y1="87339" x2="60006" y2="88387"/>
                        <a14:backgroundMark x1="60006" y1="88387" x2="64994" y2="86452"/>
                        <a14:backgroundMark x1="64994" y1="86452" x2="66562" y2="82903"/>
                        <a14:backgroundMark x1="40336" y1="82782" x2="45582" y2="95726"/>
                        <a14:backgroundMark x1="45582" y1="95726" x2="44669" y2="93427"/>
                        <a14:backgroundMark x1="45924" y1="95242" x2="47577" y2="95000"/>
                        <a14:backgroundMark x1="46465" y1="93992" x2="47263" y2="99315"/>
                        <a14:backgroundMark x1="45667" y1="94677" x2="47491" y2="94758"/>
                        <a14:backgroundMark x1="46066" y1="95685" x2="47320" y2="95565"/>
                        <a14:backgroundMark x1="46237" y1="94113" x2="47007" y2="94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60" y="1800581"/>
            <a:ext cx="5785858" cy="4090345"/>
          </a:xfrm>
          <a:prstGeom prst="rect">
            <a:avLst/>
          </a:prstGeom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9687AA2C-B385-455A-A38B-06C8A87EA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graphicFrame>
        <p:nvGraphicFramePr>
          <p:cNvPr id="41" name="Object 8">
            <a:extLst>
              <a:ext uri="{FF2B5EF4-FFF2-40B4-BE49-F238E27FC236}">
                <a16:creationId xmlns:a16="http://schemas.microsoft.com/office/drawing/2014/main" id="{2C434262-A710-408F-B84E-8C4D900D7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010763"/>
              </p:ext>
            </p:extLst>
          </p:nvPr>
        </p:nvGraphicFramePr>
        <p:xfrm>
          <a:off x="1186118" y="2063807"/>
          <a:ext cx="736582" cy="46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3448531" imgH="1876190" progId="MSPhotoEd.3">
                  <p:embed/>
                </p:oleObj>
              </mc:Choice>
              <mc:Fallback>
                <p:oleObj name="Photo Editor Photo" r:id="rId6" imgW="3448531" imgH="1876190" progId="MSPhotoEd.3">
                  <p:embed/>
                  <p:pic>
                    <p:nvPicPr>
                      <p:cNvPr id="41" name="Object 8">
                        <a:extLst>
                          <a:ext uri="{FF2B5EF4-FFF2-40B4-BE49-F238E27FC236}">
                            <a16:creationId xmlns:a16="http://schemas.microsoft.com/office/drawing/2014/main" id="{2C434262-A710-408F-B84E-8C4D900D7F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118" y="2063807"/>
                        <a:ext cx="736582" cy="469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feld 33">
            <a:extLst>
              <a:ext uri="{FF2B5EF4-FFF2-40B4-BE49-F238E27FC236}">
                <a16:creationId xmlns:a16="http://schemas.microsoft.com/office/drawing/2014/main" id="{83ECD9A6-BC1A-41A3-8DF4-15A02658B259}"/>
              </a:ext>
            </a:extLst>
          </p:cNvPr>
          <p:cNvSpPr txBox="1"/>
          <p:nvPr/>
        </p:nvSpPr>
        <p:spPr>
          <a:xfrm>
            <a:off x="4129291" y="1363709"/>
            <a:ext cx="466483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endParaRPr lang="en-US" sz="16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Clr>
                <a:schemeClr val="accent1"/>
              </a:buClr>
            </a:pPr>
            <a:endParaRPr lang="en-US" sz="5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HEPA exhaust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Rotation axis (optional)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foot switch (optional)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6EA1C1D4-9F16-4238-B7CF-9375574F4D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32E836-CE5E-4A72-A541-B367FA48C6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78" t="-345" r="19816" b="345"/>
          <a:stretch/>
        </p:blipFill>
        <p:spPr>
          <a:xfrm>
            <a:off x="3710722" y="4516756"/>
            <a:ext cx="1993709" cy="2004909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3051634-BC5D-4364-A53E-C1DE6403A8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908" r="25585"/>
          <a:stretch/>
        </p:blipFill>
        <p:spPr>
          <a:xfrm>
            <a:off x="1201982" y="4520789"/>
            <a:ext cx="1993710" cy="2004909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0080E95-C335-48BD-94D3-3863B5F7642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4" y="1006515"/>
            <a:ext cx="577408" cy="5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21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0573"/>
            <a:ext cx="10515600" cy="512064"/>
          </a:xfrm>
        </p:spPr>
        <p:txBody>
          <a:bodyPr>
            <a:normAutofit/>
          </a:bodyPr>
          <a:lstStyle/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Select - Manual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Welders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With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Axes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ECD9A6-BC1A-41A3-8DF4-15A02658B259}"/>
              </a:ext>
            </a:extLst>
          </p:cNvPr>
          <p:cNvSpPr txBox="1"/>
          <p:nvPr/>
        </p:nvSpPr>
        <p:spPr>
          <a:xfrm>
            <a:off x="838200" y="1692821"/>
            <a:ext cx="466483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</a:p>
          <a:p>
            <a:pPr>
              <a:buClr>
                <a:schemeClr val="accent1"/>
              </a:buClr>
            </a:pPr>
            <a:endParaRPr lang="en-US" sz="5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Teach-In functionalities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4-axes joystick box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SynchroWeld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 and look ahead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Multi-touch display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BBFF5D7-3CF0-4BFD-9854-9648C3DE51AA}"/>
              </a:ext>
            </a:extLst>
          </p:cNvPr>
          <p:cNvSpPr txBox="1"/>
          <p:nvPr/>
        </p:nvSpPr>
        <p:spPr>
          <a:xfrm>
            <a:off x="4800712" y="1986914"/>
            <a:ext cx="488436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Nd:YAG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laser resonator® </a:t>
            </a:r>
          </a:p>
          <a:p>
            <a:pPr marL="555625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12kW peak</a:t>
            </a:r>
          </a:p>
          <a:p>
            <a:pPr marL="555625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MicroWeld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</a:t>
            </a:r>
          </a:p>
          <a:p>
            <a:pPr marL="555625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SPEEDmode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™: up to 200 W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Fiber laser</a:t>
            </a:r>
          </a:p>
          <a:p>
            <a:pPr marL="555625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1.5kW peak</a:t>
            </a:r>
          </a:p>
          <a:p>
            <a:pPr marL="555625" indent="-285750">
              <a:lnSpc>
                <a:spcPct val="150000"/>
              </a:lnSpc>
              <a:buClr>
                <a:schemeClr val="accent1"/>
              </a:buClr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Pulsed: 150 / CW: 250 W</a:t>
            </a:r>
          </a:p>
        </p:txBody>
      </p:sp>
      <p:pic>
        <p:nvPicPr>
          <p:cNvPr id="8" name="Grafik 7" descr="Ein Bild, das Kamera, sitzend, weiß, klein enthält.&#10;&#10;Automatisch generierte Beschreibung">
            <a:extLst>
              <a:ext uri="{FF2B5EF4-FFF2-40B4-BE49-F238E27FC236}">
                <a16:creationId xmlns:a16="http://schemas.microsoft.com/office/drawing/2014/main" id="{D7C7E2D0-70A9-432B-A876-3C03064BE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2" b="90376" l="9988" r="89972">
                        <a14:foregroundMark x1="22564" y1="22362" x2="28629" y2="18803"/>
                        <a14:foregroundMark x1="28629" y1="18803" x2="32107" y2="13587"/>
                        <a14:foregroundMark x1="32107" y1="13587" x2="37768" y2="10918"/>
                        <a14:foregroundMark x1="37768" y1="10918" x2="40235" y2="12940"/>
                        <a14:foregroundMark x1="52163" y1="12293" x2="63688" y2="9179"/>
                        <a14:foregroundMark x1="51759" y1="5823" x2="58350" y2="5702"/>
                        <a14:foregroundMark x1="58350" y1="5702" x2="63850" y2="6227"/>
                        <a14:foregroundMark x1="68419" y1="14153" x2="70603" y2="20097"/>
                        <a14:foregroundMark x1="70603" y1="20097" x2="70400" y2="21148"/>
                        <a14:foregroundMark x1="50344" y1="90133" x2="53134" y2="90376"/>
                        <a14:foregroundMark x1="56975" y1="90053" x2="58633" y2="90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59" y="1626391"/>
            <a:ext cx="4823755" cy="4823755"/>
          </a:xfrm>
          <a:prstGeom prst="rect">
            <a:avLst/>
          </a:prstGeom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3A6B8B2F-0ED5-499A-906F-3DC709DE4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564" y="3387632"/>
            <a:ext cx="565401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" name="Object 8">
            <a:extLst>
              <a:ext uri="{FF2B5EF4-FFF2-40B4-BE49-F238E27FC236}">
                <a16:creationId xmlns:a16="http://schemas.microsoft.com/office/drawing/2014/main" id="{2C434262-A710-408F-B84E-8C4D900D7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912000"/>
              </p:ext>
            </p:extLst>
          </p:nvPr>
        </p:nvGraphicFramePr>
        <p:xfrm>
          <a:off x="5974996" y="2004518"/>
          <a:ext cx="736582" cy="46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7" imgW="3448531" imgH="1876190" progId="MSPhotoEd.3">
                  <p:embed/>
                </p:oleObj>
              </mc:Choice>
              <mc:Fallback>
                <p:oleObj name="Photo Editor Photo" r:id="rId7" imgW="3448531" imgH="1876190" progId="MSPhotoEd.3">
                  <p:embed/>
                  <p:pic>
                    <p:nvPicPr>
                      <p:cNvPr id="27" name="Object 8">
                        <a:extLst>
                          <a:ext uri="{FF2B5EF4-FFF2-40B4-BE49-F238E27FC236}">
                            <a16:creationId xmlns:a16="http://schemas.microsoft.com/office/drawing/2014/main" id="{2C434262-A710-408F-B84E-8C4D900D7F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4996" y="2004518"/>
                        <a:ext cx="736582" cy="469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6">
            <a:extLst>
              <a:ext uri="{FF2B5EF4-FFF2-40B4-BE49-F238E27FC236}">
                <a16:creationId xmlns:a16="http://schemas.microsoft.com/office/drawing/2014/main" id="{1416D3BF-F76C-4C40-8101-55246BFFD4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4" name="Grafik 3" descr="Ein Bild, das Tasse, schließen, silbern, Zahnrad enthält.&#10;&#10;Automatisch generierte Beschreibung">
            <a:extLst>
              <a:ext uri="{FF2B5EF4-FFF2-40B4-BE49-F238E27FC236}">
                <a16:creationId xmlns:a16="http://schemas.microsoft.com/office/drawing/2014/main" id="{97FCB089-07FF-4C59-ABC6-7B1E8FA88A1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66" y="4541483"/>
            <a:ext cx="2019774" cy="19817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Grafik 5" descr="Ein Bild, das Reptil, Schlange enthält.&#10;&#10;Automatisch generierte Beschreibung">
            <a:extLst>
              <a:ext uri="{FF2B5EF4-FFF2-40B4-BE49-F238E27FC236}">
                <a16:creationId xmlns:a16="http://schemas.microsoft.com/office/drawing/2014/main" id="{FFB50506-4E3B-4F19-98A1-C5298E330E3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" r="22550"/>
          <a:stretch/>
        </p:blipFill>
        <p:spPr>
          <a:xfrm>
            <a:off x="3761136" y="4539924"/>
            <a:ext cx="1996929" cy="19817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D0B682D-BE09-442A-A0FB-B701734000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4" y="1006515"/>
            <a:ext cx="577408" cy="5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0573"/>
            <a:ext cx="10515600" cy="512064"/>
          </a:xfrm>
        </p:spPr>
        <p:txBody>
          <a:bodyPr>
            <a:normAutofit/>
          </a:bodyPr>
          <a:lstStyle/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Integral - Manual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Welders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With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Axes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ECD9A6-BC1A-41A3-8DF4-15A02658B259}"/>
              </a:ext>
            </a:extLst>
          </p:cNvPr>
          <p:cNvSpPr txBox="1"/>
          <p:nvPr/>
        </p:nvSpPr>
        <p:spPr>
          <a:xfrm>
            <a:off x="838200" y="1695891"/>
            <a:ext cx="4230017" cy="2592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</a:p>
          <a:p>
            <a:pPr>
              <a:buClr>
                <a:schemeClr val="accent1"/>
              </a:buClr>
            </a:pPr>
            <a:endParaRPr lang="en-US" sz="500" dirty="0">
              <a:solidFill>
                <a:schemeClr val="tx1">
                  <a:lumMod val="7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MicroWeld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 and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SweetSpot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resonator®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Teach-In functionalities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Joystick box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SynchroWeld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™ and look ahead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Multi-Touch Display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BBFF5D7-3CF0-4BFD-9854-9648C3DE51AA}"/>
              </a:ext>
            </a:extLst>
          </p:cNvPr>
          <p:cNvSpPr txBox="1"/>
          <p:nvPr/>
        </p:nvSpPr>
        <p:spPr>
          <a:xfrm>
            <a:off x="4663773" y="1634868"/>
            <a:ext cx="3499152" cy="226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Nd:YAG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resonator®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 to 400 W with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SPEEDmode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Swivel-optics (optional)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 to 500 kg workload (optional)</a:t>
            </a: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61D9F468-671C-4D2D-99AF-88548472B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6" y="6521665"/>
            <a:ext cx="1010811" cy="249925"/>
          </a:xfrm>
          <a:prstGeom prst="rect">
            <a:avLst/>
          </a:prstGeom>
        </p:spPr>
      </p:pic>
      <p:graphicFrame>
        <p:nvGraphicFramePr>
          <p:cNvPr id="27" name="Object 8">
            <a:extLst>
              <a:ext uri="{FF2B5EF4-FFF2-40B4-BE49-F238E27FC236}">
                <a16:creationId xmlns:a16="http://schemas.microsoft.com/office/drawing/2014/main" id="{2C434262-A710-408F-B84E-8C4D900D7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94780"/>
              </p:ext>
            </p:extLst>
          </p:nvPr>
        </p:nvGraphicFramePr>
        <p:xfrm>
          <a:off x="5901215" y="2023370"/>
          <a:ext cx="736582" cy="46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3448531" imgH="1876190" progId="MSPhotoEd.3">
                  <p:embed/>
                </p:oleObj>
              </mc:Choice>
              <mc:Fallback>
                <p:oleObj name="Photo Editor Photo" r:id="rId4" imgW="3448531" imgH="1876190" progId="MSPhotoEd.3">
                  <p:embed/>
                  <p:pic>
                    <p:nvPicPr>
                      <p:cNvPr id="27" name="Object 8">
                        <a:extLst>
                          <a:ext uri="{FF2B5EF4-FFF2-40B4-BE49-F238E27FC236}">
                            <a16:creationId xmlns:a16="http://schemas.microsoft.com/office/drawing/2014/main" id="{2C434262-A710-408F-B84E-8C4D900D7F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1215" y="2023370"/>
                        <a:ext cx="736582" cy="469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 descr="Ein Bild, das drinnen, stehend, weiß, sitzend enthält.&#10;&#10;Automatisch generierte Beschreibung">
            <a:extLst>
              <a:ext uri="{FF2B5EF4-FFF2-40B4-BE49-F238E27FC236}">
                <a16:creationId xmlns:a16="http://schemas.microsoft.com/office/drawing/2014/main" id="{B7C47F6F-1E90-42CC-9EF6-0D2E05AB1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78" y="2023370"/>
            <a:ext cx="3419475" cy="4171950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ED3EBF29-411C-4FE0-98BF-8C1CFFC92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F3AAF51-5AA0-427A-9194-5ABC182A25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14" y="1006515"/>
            <a:ext cx="577408" cy="5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5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495" y="1113284"/>
            <a:ext cx="10553427" cy="50674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91436" y="1113284"/>
            <a:ext cx="7969865" cy="70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35" y="1138453"/>
            <a:ext cx="653988" cy="653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22" y="1148359"/>
            <a:ext cx="653987" cy="653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208" y="1140632"/>
            <a:ext cx="650771" cy="650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827" y="1159410"/>
            <a:ext cx="653002" cy="657699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908A194-4824-4471-9ED1-EFF0067EB40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Coherent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Key Technologies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26F802D8-3147-43E4-A52A-65AD87A57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3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29717"/>
            <a:ext cx="10515600" cy="512064"/>
          </a:xfrm>
        </p:spPr>
        <p:txBody>
          <a:bodyPr>
            <a:noAutofit/>
          </a:bodyPr>
          <a:lstStyle/>
          <a:p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Software – Smart, Powerful, Intuitive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8E568F-3876-46CD-995D-E48E693C4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55191"/>
            <a:ext cx="4923971" cy="3549370"/>
          </a:xfrm>
        </p:spPr>
        <p:txBody>
          <a:bodyPr wrap="square">
            <a:spAutoFit/>
          </a:bodyPr>
          <a:lstStyle/>
          <a:p>
            <a:pPr marL="5143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Powerful and intuitive operating environment with integrated Coherent CAD/CAM software</a:t>
            </a:r>
          </a:p>
          <a:p>
            <a:pPr marL="514350" lvl="1" indent="-285750">
              <a:buClr>
                <a:srgbClr val="005299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Smart monitoring with cutting-edge sensor technology, and integrated system and process diagnostics –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+mn-cs"/>
              </a:rPr>
              <a:t>IIoT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 ready</a:t>
            </a:r>
          </a:p>
          <a:p>
            <a:pPr marL="514350" lvl="1" indent="-285750">
              <a:buClr>
                <a:srgbClr val="005299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Predictive maintenance using smart-monitoring technology</a:t>
            </a:r>
          </a:p>
          <a:p>
            <a:pPr marL="514350" lvl="1" indent="-285750">
              <a:buClr>
                <a:srgbClr val="005299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Return To Operations (RTO) quickly with remote diagnostics</a:t>
            </a:r>
          </a:p>
          <a:p>
            <a:pPr marL="514350" lvl="1" indent="-285750">
              <a:buClr>
                <a:srgbClr val="005299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MES and ERP systems compatible</a:t>
            </a:r>
          </a:p>
          <a:p>
            <a:pPr marL="0" fontAlgn="base">
              <a:lnSpc>
                <a:spcPct val="150000"/>
              </a:lnSpc>
              <a:buClr>
                <a:schemeClr val="accent1"/>
              </a:buClr>
              <a:buSzPts val="1000"/>
              <a:tabLst>
                <a:tab pos="457200" algn="l"/>
              </a:tabLst>
            </a:pP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EF03A4-B763-4F59-87FA-674F01571B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2374"/>
            <a:ext cx="5693385" cy="35583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C8D7936-E75C-4C9A-936C-B3341744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00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10" y="4345741"/>
            <a:ext cx="1396789" cy="1214882"/>
          </a:xfrm>
          <a:prstGeom prst="rect">
            <a:avLst/>
          </a:prstGeom>
        </p:spPr>
      </p:pic>
      <p:pic>
        <p:nvPicPr>
          <p:cNvPr id="18" name="Grafik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2551" y="4307801"/>
            <a:ext cx="1488823" cy="1161584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8370668" y="1948449"/>
            <a:ext cx="294303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SPOT WELDING 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Fine welding with spot diameter to 100 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anose="05050102010706020507" pitchFamily="18" charset="2"/>
              </a:rPr>
              <a:t>m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673991" y="4218904"/>
            <a:ext cx="3768481" cy="1350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SEAM WELDING 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seam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geometries at high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welding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speeds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resulting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maximum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strength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minimum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thermal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673992" y="2037902"/>
            <a:ext cx="3964552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FREEFORM WELDING </a:t>
            </a:r>
          </a:p>
          <a:p>
            <a:pPr>
              <a:lnSpc>
                <a:spcPts val="2400"/>
              </a:lnSpc>
            </a:pP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simple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very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geometries. Individual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designs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prototypes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8370668" y="4218904"/>
            <a:ext cx="2660298" cy="1350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SEAL WELDING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Zero porosity and crack-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seams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hermetic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joints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909" y="2090824"/>
            <a:ext cx="1396790" cy="11936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1766" y="1735689"/>
            <a:ext cx="1748902" cy="154881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371B334-9648-496D-867A-E4709829C020}"/>
              </a:ext>
            </a:extLst>
          </p:cNvPr>
          <p:cNvSpPr txBox="1"/>
          <p:nvPr/>
        </p:nvSpPr>
        <p:spPr>
          <a:xfrm>
            <a:off x="4390220" y="613281"/>
            <a:ext cx="196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SmartWeld</a:t>
            </a:r>
            <a:r>
              <a:rPr lang="de-DE" dirty="0">
                <a:solidFill>
                  <a:srgbClr val="FF0000"/>
                </a:solidFill>
              </a:rPr>
              <a:t> +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45C4D753-1A92-4953-93A2-2C975676D45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Welding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5932D6E1-1238-4ECE-B496-0F222E36A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0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230807" y="1874590"/>
            <a:ext cx="1194238" cy="1376878"/>
          </a:xfrm>
          <a:prstGeom prst="rect">
            <a:avLst/>
          </a:prstGeom>
        </p:spPr>
      </p:pic>
      <p:pic>
        <p:nvPicPr>
          <p:cNvPr id="11" name="Grafik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97" y="1980268"/>
            <a:ext cx="1410293" cy="1162762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2587233" y="1965910"/>
            <a:ext cx="3795377" cy="991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FLAT SHEET CUTTING</a:t>
            </a:r>
          </a:p>
          <a:p>
            <a:pPr>
              <a:lnSpc>
                <a:spcPts val="2400"/>
              </a:lnSpc>
            </a:pP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simple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very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geometries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sizes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87233" y="4087071"/>
            <a:ext cx="3782449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BRITTLE MATERIAL 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Crack, chip and oxide-free 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edges on glass and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ceramics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such as sapphire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7928498" y="1967206"/>
            <a:ext cx="3772228" cy="1030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2D AND 3D CUTTING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Superb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quality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reduced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postprocessing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314" y="4162300"/>
            <a:ext cx="1399536" cy="132922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796" y="4162300"/>
            <a:ext cx="1410294" cy="1329227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7928498" y="4083656"/>
            <a:ext cx="4037777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DRILLING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Precision holes, e.g. for injection nozzles in the automotive industry or needle holes in medical device technology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C2C06D5-2207-42FA-922D-BABDEB25F0F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Cutting &amp; Drilling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84A70800-51A3-4AA3-AA84-253945B19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8409302" y="1837729"/>
            <a:ext cx="3390814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METAL MARKING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contrast and abrasion-resistant marking by engraving, annealing or surface modification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83427" y="1842756"/>
            <a:ext cx="3559315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b="1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PLASTICS MARKING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 and surface modification of various plasics for fine, high-resolution marks</a:t>
            </a: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35" y="1920197"/>
            <a:ext cx="1629132" cy="117403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2799470" y="4066443"/>
            <a:ext cx="2979538" cy="1228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PCB PROCESSING</a:t>
            </a:r>
          </a:p>
          <a:p>
            <a:pPr>
              <a:lnSpc>
                <a:spcPts val="22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Marking matrix codes </a:t>
            </a: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accuracy and minimal heat input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8409301" y="4112163"/>
            <a:ext cx="3390814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DAY &amp; NIGHT MARKING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Selective removal of specific lacquer layers from multilayer-coated transparent parts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18" y="4175072"/>
            <a:ext cx="1636849" cy="117403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02" y="4177772"/>
            <a:ext cx="1657683" cy="117132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5102" y="1913377"/>
            <a:ext cx="1636030" cy="119603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C634CC27-8A79-4E8A-A229-B0B318E7F0E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Marking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CD50C1CE-8932-47D1-B3EE-F53B79040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93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8309720" y="1846656"/>
            <a:ext cx="3577480" cy="1607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SCRIBING</a:t>
            </a:r>
          </a:p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en-US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orming</a:t>
            </a:r>
            <a:r>
              <a:rPr lang="en-US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kerfs for separating semiconductors and ceramics, or selective weakening of individual layers, e.g. burst disc calibration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763880" y="1850480"/>
            <a:ext cx="3070863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ABLATION</a:t>
            </a:r>
          </a:p>
          <a:p>
            <a:pPr>
              <a:lnSpc>
                <a:spcPts val="2400"/>
              </a:lnSpc>
            </a:pPr>
            <a:r>
              <a:rPr lang="de-DE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Removing</a:t>
            </a:r>
            <a:r>
              <a:rPr lang="de-DE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</a:t>
            </a:r>
            <a:r>
              <a:rPr lang="en-US" sz="1600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ndividual</a:t>
            </a:r>
            <a:r>
              <a:rPr lang="en-US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layers without damaging the layers or substrates below 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2807618" y="4057230"/>
            <a:ext cx="3617016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de-DE" sz="1600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ENGRAVING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Deeper ablation process for making high-precision printing, embossing, abrasive, or injection tools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8347685" y="4073272"/>
            <a:ext cx="3844316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6A737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CLADDING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Ideal for repairing and touching up workpieces or for tool and component protection against wear or corrosion.</a:t>
            </a:r>
            <a:endParaRPr lang="de-DE" sz="1600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980" y="1846656"/>
            <a:ext cx="1627403" cy="151260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028" y="1937857"/>
            <a:ext cx="1637429" cy="116546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937" y="4194955"/>
            <a:ext cx="1670276" cy="11203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10" y="4194955"/>
            <a:ext cx="1686698" cy="1126375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1E3C87B9-E35A-474B-B3A3-AE6721833C1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Surface Treatment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382D7406-2AB6-498F-AD41-6B9D8B71D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19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5AD9C6B0-472D-412C-A2D8-72430352033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Center of Excellence – Your Application in Focus</a:t>
            </a:r>
            <a:br>
              <a:rPr lang="en-US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A56F520-3FD3-476E-8CC1-C7F452505608}"/>
              </a:ext>
            </a:extLst>
          </p:cNvPr>
          <p:cNvGrpSpPr/>
          <p:nvPr/>
        </p:nvGrpSpPr>
        <p:grpSpPr>
          <a:xfrm>
            <a:off x="1015997" y="1419525"/>
            <a:ext cx="9968980" cy="4863252"/>
            <a:chOff x="889952" y="1143755"/>
            <a:chExt cx="9968980" cy="4863252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F0A836B-1056-418C-8C77-30B39C2FA3BA}"/>
                </a:ext>
              </a:extLst>
            </p:cNvPr>
            <p:cNvSpPr txBox="1"/>
            <p:nvPr/>
          </p:nvSpPr>
          <p:spPr>
            <a:xfrm>
              <a:off x="889952" y="2910340"/>
              <a:ext cx="3313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Consult with </a:t>
              </a:r>
              <a:r>
                <a:rPr lang="de-DE" sz="1200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people</a:t>
              </a:r>
              <a:r>
                <a:rPr lang="de-DE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who</a:t>
              </a:r>
              <a:r>
                <a:rPr lang="de-DE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truly</a:t>
              </a:r>
              <a:r>
                <a:rPr lang="de-DE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understand</a:t>
              </a:r>
              <a:r>
                <a:rPr lang="de-DE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your</a:t>
              </a:r>
              <a:r>
                <a:rPr lang="de-DE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de-DE" sz="1200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application</a:t>
              </a:r>
              <a:r>
                <a:rPr lang="de-DE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AB97D22-208F-4097-8542-A8E0DDDB6453}"/>
                </a:ext>
              </a:extLst>
            </p:cNvPr>
            <p:cNvSpPr txBox="1"/>
            <p:nvPr/>
          </p:nvSpPr>
          <p:spPr>
            <a:xfrm>
              <a:off x="4247856" y="2911034"/>
              <a:ext cx="3581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Long-term experience in many different end-user production environments.</a:t>
              </a:r>
              <a:endParaRPr lang="de-DE" sz="12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E4BD9F7-08D4-40E2-A74E-DB9EC2B2F2A0}"/>
                </a:ext>
              </a:extLst>
            </p:cNvPr>
            <p:cNvSpPr txBox="1"/>
            <p:nvPr/>
          </p:nvSpPr>
          <p:spPr>
            <a:xfrm>
              <a:off x="7553507" y="2911978"/>
              <a:ext cx="3278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skills and resources to optimize the specifics of the application.</a:t>
              </a:r>
              <a:endParaRPr lang="de-DE" sz="12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10754B2-FA92-4005-B04E-C599FC7F21EE}"/>
                </a:ext>
              </a:extLst>
            </p:cNvPr>
            <p:cNvSpPr txBox="1"/>
            <p:nvPr/>
          </p:nvSpPr>
          <p:spPr>
            <a:xfrm>
              <a:off x="904178" y="5536464"/>
              <a:ext cx="3432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On-site support of machine integration into the production environment.</a:t>
              </a:r>
              <a:endParaRPr lang="de-DE" sz="12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6E946C8-4880-4631-A9B5-8C3DAC028952}"/>
                </a:ext>
              </a:extLst>
            </p:cNvPr>
            <p:cNvSpPr txBox="1"/>
            <p:nvPr/>
          </p:nvSpPr>
          <p:spPr>
            <a:xfrm>
              <a:off x="4237701" y="5536464"/>
              <a:ext cx="3256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Comprehensive training by experts in your application.</a:t>
              </a:r>
              <a:endParaRPr lang="de-DE" sz="1200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73C7766-A737-4A7B-BA4F-757DD58CE17C}"/>
                </a:ext>
              </a:extLst>
            </p:cNvPr>
            <p:cNvSpPr txBox="1"/>
            <p:nvPr/>
          </p:nvSpPr>
          <p:spPr>
            <a:xfrm>
              <a:off x="7602796" y="5545342"/>
              <a:ext cx="3256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dirty="0" err="1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Coherent’s</a:t>
              </a:r>
              <a:r>
                <a:rPr lang="en-US" sz="1200" dirty="0">
                  <a:solidFill>
                    <a:srgbClr val="6A737B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expansive customer service organization covers the globe.</a:t>
              </a: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C8DB4CE6-56C2-4562-B697-E51D26CC0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082" y="1143755"/>
              <a:ext cx="3157379" cy="1776998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F84FA52E-FDF4-43B8-8E62-C71A9FB53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563" y="3767494"/>
              <a:ext cx="3157403" cy="1777011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CD223B80-504D-4C05-9F11-AD74BC42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331" y="1143755"/>
              <a:ext cx="3137812" cy="1766147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BD074A16-2000-4F4F-A6E0-7AED842B5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309" y="3765015"/>
              <a:ext cx="3145745" cy="1770612"/>
            </a:xfrm>
            <a:prstGeom prst="rect">
              <a:avLst/>
            </a:prstGeom>
          </p:spPr>
        </p:pic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17C2099A-E6A9-4031-9ED0-8846B8E11B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35" y="1425323"/>
            <a:ext cx="3146644" cy="17712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1700398-4AFF-44FA-8121-78D1258F98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6" y="4049075"/>
            <a:ext cx="3150095" cy="1771200"/>
          </a:xfrm>
          <a:prstGeom prst="rect">
            <a:avLst/>
          </a:prstGeom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6346F7ED-3974-4018-AC03-4CA7317BB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2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5AD9C6B0-472D-412C-A2D8-72430352033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Coherent Sub-Systems and Systems – Your Benefits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BF9391A5-2099-411E-9E31-F12E93E99D6A}"/>
              </a:ext>
            </a:extLst>
          </p:cNvPr>
          <p:cNvSpPr txBox="1">
            <a:spLocks/>
          </p:cNvSpPr>
          <p:nvPr/>
        </p:nvSpPr>
        <p:spPr>
          <a:xfrm>
            <a:off x="990599" y="1356349"/>
            <a:ext cx="10429461" cy="444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55B8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High-quality, application-driven system solutions</a:t>
            </a:r>
          </a:p>
          <a:p>
            <a:pPr>
              <a:buClr>
                <a:srgbClr val="0055B8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Decades of deep process know-how and innovation</a:t>
            </a:r>
          </a:p>
          <a:p>
            <a:pPr>
              <a:buClr>
                <a:srgbClr val="0055B8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Turnkey solutions, including hardware, software and process technology</a:t>
            </a:r>
          </a:p>
          <a:p>
            <a:pPr>
              <a:buClr>
                <a:srgbClr val="0055B8"/>
              </a:buClr>
              <a:buSzPct val="115000"/>
              <a:buFont typeface="Wingdings" panose="05000000000000000000" pitchFamily="2" charset="2"/>
              <a:buChar char="§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Industry-leading, comprehensive training, support and service solutions worldwide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7D32B1B-86A7-42EE-AE40-04028694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19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11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3A1CABBE-1E7A-46B3-9A1D-99837B15CB3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Global </a:t>
            </a:r>
            <a:r>
              <a:rPr lang="de-DE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Capabilities</a:t>
            </a:r>
            <a:endParaRPr lang="de-DE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A9CEF5A6-D0D4-4E5C-BE79-45A24CF9F97A}"/>
              </a:ext>
            </a:extLst>
          </p:cNvPr>
          <p:cNvGrpSpPr/>
          <p:nvPr/>
        </p:nvGrpSpPr>
        <p:grpSpPr>
          <a:xfrm>
            <a:off x="1145309" y="4760532"/>
            <a:ext cx="3297616" cy="1182851"/>
            <a:chOff x="886878" y="5099427"/>
            <a:chExt cx="3297616" cy="1182851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38FB919E-B03D-4296-A614-9D469CFF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886878" y="5335192"/>
              <a:ext cx="78168" cy="123906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3913881A-EF14-4A4F-937E-6F818F974F94}"/>
                </a:ext>
              </a:extLst>
            </p:cNvPr>
            <p:cNvSpPr txBox="1">
              <a:spLocks/>
            </p:cNvSpPr>
            <p:nvPr/>
          </p:nvSpPr>
          <p:spPr>
            <a:xfrm>
              <a:off x="942184" y="5099427"/>
              <a:ext cx="1582558" cy="308348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Santa Clara,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Sunnyvale,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Richmond,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Monrovia,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Wilsonville,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OR</a:t>
              </a:r>
              <a:b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Plymouth,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C610D6A1-AC5B-416B-8DA4-27B3FB7796C8}"/>
                </a:ext>
              </a:extLst>
            </p:cNvPr>
            <p:cNvSpPr txBox="1">
              <a:spLocks/>
            </p:cNvSpPr>
            <p:nvPr/>
          </p:nvSpPr>
          <p:spPr>
            <a:xfrm>
              <a:off x="2470042" y="5104034"/>
              <a:ext cx="1714452" cy="1178244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East Granby,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CT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Bloomfield,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CT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Salem,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NH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Landing,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NJ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E. Hanover,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NJ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Mississauga,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ON, </a:t>
              </a:r>
            </a:p>
            <a:p>
              <a:pPr>
                <a:lnSpc>
                  <a:spcPct val="100000"/>
                </a:lnSpc>
              </a:pP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Canada</a:t>
              </a:r>
            </a:p>
          </p:txBody>
        </p:sp>
        <p:pic>
          <p:nvPicPr>
            <p:cNvPr id="13" name="Picture 19">
              <a:extLst>
                <a:ext uri="{FF2B5EF4-FFF2-40B4-BE49-F238E27FC236}">
                  <a16:creationId xmlns:a16="http://schemas.microsoft.com/office/drawing/2014/main" id="{FDAF4C07-0E77-41E4-81C7-9E359D679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8000"/>
            </a:blip>
            <a:stretch>
              <a:fillRect/>
            </a:stretch>
          </p:blipFill>
          <p:spPr>
            <a:xfrm>
              <a:off x="887605" y="5805016"/>
              <a:ext cx="77441" cy="123906"/>
            </a:xfrm>
            <a:prstGeom prst="rect">
              <a:avLst/>
            </a:prstGeom>
          </p:spPr>
        </p:pic>
        <p:pic>
          <p:nvPicPr>
            <p:cNvPr id="14" name="Picture 20">
              <a:extLst>
                <a:ext uri="{FF2B5EF4-FFF2-40B4-BE49-F238E27FC236}">
                  <a16:creationId xmlns:a16="http://schemas.microsoft.com/office/drawing/2014/main" id="{970FD2CD-6675-4F2E-8BB7-13E36C5C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8000"/>
            </a:blip>
            <a:stretch>
              <a:fillRect/>
            </a:stretch>
          </p:blipFill>
          <p:spPr>
            <a:xfrm>
              <a:off x="887605" y="5961626"/>
              <a:ext cx="77441" cy="123906"/>
            </a:xfrm>
            <a:prstGeom prst="rect">
              <a:avLst/>
            </a:prstGeom>
          </p:spPr>
        </p:pic>
        <p:pic>
          <p:nvPicPr>
            <p:cNvPr id="15" name="Picture 21">
              <a:extLst>
                <a:ext uri="{FF2B5EF4-FFF2-40B4-BE49-F238E27FC236}">
                  <a16:creationId xmlns:a16="http://schemas.microsoft.com/office/drawing/2014/main" id="{5EDE7EA1-0189-4828-8007-17824A76A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886878" y="5491800"/>
              <a:ext cx="78168" cy="123906"/>
            </a:xfrm>
            <a:prstGeom prst="rect">
              <a:avLst/>
            </a:prstGeom>
          </p:spPr>
        </p:pic>
        <p:pic>
          <p:nvPicPr>
            <p:cNvPr id="16" name="Picture 22">
              <a:extLst>
                <a:ext uri="{FF2B5EF4-FFF2-40B4-BE49-F238E27FC236}">
                  <a16:creationId xmlns:a16="http://schemas.microsoft.com/office/drawing/2014/main" id="{B6085E0D-08DA-4CEA-BBC3-0E7D9AF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886878" y="5648408"/>
              <a:ext cx="78168" cy="123906"/>
            </a:xfrm>
            <a:prstGeom prst="rect">
              <a:avLst/>
            </a:prstGeom>
          </p:spPr>
        </p:pic>
        <p:pic>
          <p:nvPicPr>
            <p:cNvPr id="17" name="Picture 23">
              <a:extLst>
                <a:ext uri="{FF2B5EF4-FFF2-40B4-BE49-F238E27FC236}">
                  <a16:creationId xmlns:a16="http://schemas.microsoft.com/office/drawing/2014/main" id="{5D28D2F0-7A91-4BFE-A405-A6D718792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2425455" y="5326834"/>
              <a:ext cx="78168" cy="123906"/>
            </a:xfrm>
            <a:prstGeom prst="rect">
              <a:avLst/>
            </a:prstGeom>
          </p:spPr>
        </p:pic>
        <p:pic>
          <p:nvPicPr>
            <p:cNvPr id="18" name="Picture 28">
              <a:extLst>
                <a:ext uri="{FF2B5EF4-FFF2-40B4-BE49-F238E27FC236}">
                  <a16:creationId xmlns:a16="http://schemas.microsoft.com/office/drawing/2014/main" id="{121A4329-FFB7-4D40-9A6E-A4D6EDA27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2425455" y="5648408"/>
              <a:ext cx="78168" cy="123906"/>
            </a:xfrm>
            <a:prstGeom prst="rect">
              <a:avLst/>
            </a:prstGeom>
          </p:spPr>
        </p:pic>
        <p:pic>
          <p:nvPicPr>
            <p:cNvPr id="19" name="Picture 29">
              <a:extLst>
                <a:ext uri="{FF2B5EF4-FFF2-40B4-BE49-F238E27FC236}">
                  <a16:creationId xmlns:a16="http://schemas.microsoft.com/office/drawing/2014/main" id="{02221FD6-0C5F-4CA0-B06C-63C8C75F5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2424824" y="5961626"/>
              <a:ext cx="78168" cy="123906"/>
            </a:xfrm>
            <a:prstGeom prst="rect">
              <a:avLst/>
            </a:prstGeom>
          </p:spPr>
        </p:pic>
        <p:pic>
          <p:nvPicPr>
            <p:cNvPr id="20" name="Picture 30">
              <a:extLst>
                <a:ext uri="{FF2B5EF4-FFF2-40B4-BE49-F238E27FC236}">
                  <a16:creationId xmlns:a16="http://schemas.microsoft.com/office/drawing/2014/main" id="{E7A0606D-F90E-411B-AE78-AF2A65503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2425455" y="5805016"/>
              <a:ext cx="78168" cy="123906"/>
            </a:xfrm>
            <a:prstGeom prst="rect">
              <a:avLst/>
            </a:prstGeom>
          </p:spPr>
        </p:pic>
        <p:pic>
          <p:nvPicPr>
            <p:cNvPr id="21" name="Picture 31">
              <a:extLst>
                <a:ext uri="{FF2B5EF4-FFF2-40B4-BE49-F238E27FC236}">
                  <a16:creationId xmlns:a16="http://schemas.microsoft.com/office/drawing/2014/main" id="{1115C5B3-74F0-403D-8B82-D04B9083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2425455" y="5165728"/>
              <a:ext cx="78168" cy="123906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C7847F46-F498-46B6-AD78-BCEDB5597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8000"/>
            </a:blip>
            <a:stretch>
              <a:fillRect/>
            </a:stretch>
          </p:blipFill>
          <p:spPr>
            <a:xfrm>
              <a:off x="886878" y="5159963"/>
              <a:ext cx="77441" cy="123906"/>
            </a:xfrm>
            <a:prstGeom prst="rect">
              <a:avLst/>
            </a:prstGeom>
          </p:spPr>
        </p:pic>
      </p:grpSp>
      <p:pic>
        <p:nvPicPr>
          <p:cNvPr id="23" name="Grafik 22" descr="Ein Bild, das Licht, dunkel enthält.&#10;&#10;Automatisch generierte Beschreibung">
            <a:extLst>
              <a:ext uri="{FF2B5EF4-FFF2-40B4-BE49-F238E27FC236}">
                <a16:creationId xmlns:a16="http://schemas.microsoft.com/office/drawing/2014/main" id="{0E0D3A6C-D123-4B0F-947C-CF837A78EC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5277" y="1636979"/>
            <a:ext cx="3111399" cy="2842368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D9B9AF59-309E-4551-8F1B-88830DDBC1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1368009" y="2973923"/>
            <a:ext cx="71676" cy="114682"/>
          </a:xfrm>
          <a:prstGeom prst="rect">
            <a:avLst/>
          </a:prstGeom>
          <a:ln w="3175">
            <a:noFill/>
          </a:ln>
        </p:spPr>
      </p:pic>
      <p:pic>
        <p:nvPicPr>
          <p:cNvPr id="25" name="Picture 29">
            <a:extLst>
              <a:ext uri="{FF2B5EF4-FFF2-40B4-BE49-F238E27FC236}">
                <a16:creationId xmlns:a16="http://schemas.microsoft.com/office/drawing/2014/main" id="{6175572D-520F-4992-9B02-6CDF4F49042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3521316" y="2580259"/>
            <a:ext cx="76636" cy="121477"/>
          </a:xfrm>
          <a:prstGeom prst="rect">
            <a:avLst/>
          </a:prstGeom>
          <a:ln w="3175">
            <a:noFill/>
          </a:ln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33EC59BD-144D-4D1D-9D5C-5E75137D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1361826" y="2575852"/>
            <a:ext cx="71676" cy="114682"/>
          </a:xfrm>
          <a:prstGeom prst="rect">
            <a:avLst/>
          </a:prstGeom>
          <a:ln w="3175">
            <a:noFill/>
          </a:ln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AAE9B7EE-7647-4893-B8E3-17408C56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1358949" y="2830759"/>
            <a:ext cx="72349" cy="114682"/>
          </a:xfrm>
          <a:prstGeom prst="rect">
            <a:avLst/>
          </a:prstGeom>
          <a:ln w="3175">
            <a:noFill/>
          </a:ln>
        </p:spPr>
      </p:pic>
      <p:pic>
        <p:nvPicPr>
          <p:cNvPr id="28" name="Picture 23">
            <a:extLst>
              <a:ext uri="{FF2B5EF4-FFF2-40B4-BE49-F238E27FC236}">
                <a16:creationId xmlns:a16="http://schemas.microsoft.com/office/drawing/2014/main" id="{D1EDF64F-FAB3-41DE-9136-1A06D2E448D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1437482" y="2971719"/>
            <a:ext cx="72349" cy="114682"/>
          </a:xfrm>
          <a:prstGeom prst="rect">
            <a:avLst/>
          </a:prstGeom>
          <a:ln w="3175">
            <a:noFill/>
          </a:ln>
        </p:spPr>
      </p:pic>
      <p:pic>
        <p:nvPicPr>
          <p:cNvPr id="29" name="Picture 23">
            <a:extLst>
              <a:ext uri="{FF2B5EF4-FFF2-40B4-BE49-F238E27FC236}">
                <a16:creationId xmlns:a16="http://schemas.microsoft.com/office/drawing/2014/main" id="{306F44D8-3060-4FDE-9FBD-22E895E287F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1529559" y="3148525"/>
            <a:ext cx="72349" cy="114682"/>
          </a:xfrm>
          <a:prstGeom prst="rect">
            <a:avLst/>
          </a:prstGeom>
          <a:ln w="3175">
            <a:noFill/>
          </a:ln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1425D67D-21A7-4D01-8B2E-22F34848C9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3238712" y="2721937"/>
            <a:ext cx="71676" cy="114682"/>
          </a:xfrm>
          <a:prstGeom prst="rect">
            <a:avLst/>
          </a:prstGeom>
          <a:ln w="3175">
            <a:noFill/>
          </a:ln>
        </p:spPr>
      </p:pic>
      <p:pic>
        <p:nvPicPr>
          <p:cNvPr id="31" name="Picture 23">
            <a:extLst>
              <a:ext uri="{FF2B5EF4-FFF2-40B4-BE49-F238E27FC236}">
                <a16:creationId xmlns:a16="http://schemas.microsoft.com/office/drawing/2014/main" id="{45B6BBA7-4FA8-4DA6-949E-DF77AF585F2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663413" y="2810925"/>
            <a:ext cx="72349" cy="114682"/>
          </a:xfrm>
          <a:prstGeom prst="rect">
            <a:avLst/>
          </a:prstGeom>
          <a:ln w="3175">
            <a:noFill/>
          </a:ln>
        </p:spPr>
      </p:pic>
      <p:pic>
        <p:nvPicPr>
          <p:cNvPr id="32" name="Picture 23">
            <a:extLst>
              <a:ext uri="{FF2B5EF4-FFF2-40B4-BE49-F238E27FC236}">
                <a16:creationId xmlns:a16="http://schemas.microsoft.com/office/drawing/2014/main" id="{87321975-04E2-469E-83B4-8241A86BC45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725807" y="2868266"/>
            <a:ext cx="72349" cy="114682"/>
          </a:xfrm>
          <a:prstGeom prst="rect">
            <a:avLst/>
          </a:prstGeom>
          <a:ln w="3175">
            <a:noFill/>
          </a:ln>
        </p:spPr>
      </p:pic>
      <p:pic>
        <p:nvPicPr>
          <p:cNvPr id="33" name="Picture 23">
            <a:extLst>
              <a:ext uri="{FF2B5EF4-FFF2-40B4-BE49-F238E27FC236}">
                <a16:creationId xmlns:a16="http://schemas.microsoft.com/office/drawing/2014/main" id="{C59E208B-044D-40CB-8F80-0C2E6400D9E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717014" y="2760195"/>
            <a:ext cx="72349" cy="114682"/>
          </a:xfrm>
          <a:prstGeom prst="rect">
            <a:avLst/>
          </a:prstGeom>
          <a:ln w="3175">
            <a:noFill/>
          </a:ln>
        </p:spPr>
      </p:pic>
      <p:pic>
        <p:nvPicPr>
          <p:cNvPr id="34" name="Picture 23">
            <a:extLst>
              <a:ext uri="{FF2B5EF4-FFF2-40B4-BE49-F238E27FC236}">
                <a16:creationId xmlns:a16="http://schemas.microsoft.com/office/drawing/2014/main" id="{FFF419FA-78F7-47A1-B106-5F4E2F9E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769454" y="2799111"/>
            <a:ext cx="72349" cy="114682"/>
          </a:xfrm>
          <a:prstGeom prst="rect">
            <a:avLst/>
          </a:prstGeom>
          <a:ln w="3175">
            <a:noFill/>
          </a:ln>
        </p:spPr>
      </p:pic>
      <p:pic>
        <p:nvPicPr>
          <p:cNvPr id="35" name="Picture 23">
            <a:extLst>
              <a:ext uri="{FF2B5EF4-FFF2-40B4-BE49-F238E27FC236}">
                <a16:creationId xmlns:a16="http://schemas.microsoft.com/office/drawing/2014/main" id="{134B4455-0B83-4392-BB0D-2CF9AF70839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869926" y="2688330"/>
            <a:ext cx="72349" cy="114682"/>
          </a:xfrm>
          <a:prstGeom prst="rect">
            <a:avLst/>
          </a:prstGeom>
          <a:ln w="3175">
            <a:noFill/>
          </a:ln>
        </p:spPr>
      </p:pic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2BDF2B4C-2BB3-46A5-8E67-38088C43D759}"/>
              </a:ext>
            </a:extLst>
          </p:cNvPr>
          <p:cNvGrpSpPr/>
          <p:nvPr/>
        </p:nvGrpSpPr>
        <p:grpSpPr>
          <a:xfrm>
            <a:off x="4912115" y="4761482"/>
            <a:ext cx="3767513" cy="1625623"/>
            <a:chOff x="4752360" y="5033634"/>
            <a:chExt cx="3767513" cy="1625623"/>
          </a:xfrm>
        </p:grpSpPr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4246CDF2-4FF5-4DF1-AED9-89F0C5E8AB01}"/>
                </a:ext>
              </a:extLst>
            </p:cNvPr>
            <p:cNvSpPr txBox="1">
              <a:spLocks/>
            </p:cNvSpPr>
            <p:nvPr/>
          </p:nvSpPr>
          <p:spPr>
            <a:xfrm>
              <a:off x="4807571" y="5033634"/>
              <a:ext cx="1704717" cy="308348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Tampere,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Finland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Belp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Switzerland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Frieburg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Germany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Kaiserslautern,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Germany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Hamburg,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Germany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Overath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Germany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Dieburg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Germany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Gilching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Germany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Goettingen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Germany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Mainz,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Germany</a:t>
              </a:r>
            </a:p>
          </p:txBody>
        </p:sp>
        <p:pic>
          <p:nvPicPr>
            <p:cNvPr id="37" name="Picture 34">
              <a:extLst>
                <a:ext uri="{FF2B5EF4-FFF2-40B4-BE49-F238E27FC236}">
                  <a16:creationId xmlns:a16="http://schemas.microsoft.com/office/drawing/2014/main" id="{8962B754-4A81-490E-9518-1034FFFD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8000"/>
            </a:blip>
            <a:stretch>
              <a:fillRect/>
            </a:stretch>
          </p:blipFill>
          <p:spPr>
            <a:xfrm>
              <a:off x="4754690" y="5256086"/>
              <a:ext cx="77441" cy="123906"/>
            </a:xfrm>
            <a:prstGeom prst="rect">
              <a:avLst/>
            </a:prstGeom>
          </p:spPr>
        </p:pic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DECA27A4-785B-470E-91CE-3476CC83BBAE}"/>
                </a:ext>
              </a:extLst>
            </p:cNvPr>
            <p:cNvSpPr txBox="1">
              <a:spLocks/>
            </p:cNvSpPr>
            <p:nvPr/>
          </p:nvSpPr>
          <p:spPr>
            <a:xfrm>
              <a:off x="6577994" y="5038241"/>
              <a:ext cx="1941879" cy="308348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Daventry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UK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Glasgow,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UK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Utrecht,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Netherlands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Lisses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France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Barcelona,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Spain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Pamplona,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Spain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Monza,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Italy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Molndal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Sweden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Uppsala,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Sweden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Pituach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Israel</a:t>
              </a:r>
            </a:p>
            <a:p>
              <a:pPr>
                <a:lnSpc>
                  <a:spcPct val="100000"/>
                </a:lnSpc>
              </a:pPr>
              <a:endParaRPr lang="en-US" sz="12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endParaRPr lang="en-US" sz="12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pic>
          <p:nvPicPr>
            <p:cNvPr id="39" name="Picture 36">
              <a:extLst>
                <a:ext uri="{FF2B5EF4-FFF2-40B4-BE49-F238E27FC236}">
                  <a16:creationId xmlns:a16="http://schemas.microsoft.com/office/drawing/2014/main" id="{17CFB2BE-1435-4A34-A408-64F3733D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8000"/>
            </a:blip>
            <a:stretch>
              <a:fillRect/>
            </a:stretch>
          </p:blipFill>
          <p:spPr>
            <a:xfrm>
              <a:off x="4754690" y="6375442"/>
              <a:ext cx="77441" cy="123906"/>
            </a:xfrm>
            <a:prstGeom prst="rect">
              <a:avLst/>
            </a:prstGeom>
          </p:spPr>
        </p:pic>
        <p:pic>
          <p:nvPicPr>
            <p:cNvPr id="40" name="Picture 37">
              <a:extLst>
                <a:ext uri="{FF2B5EF4-FFF2-40B4-BE49-F238E27FC236}">
                  <a16:creationId xmlns:a16="http://schemas.microsoft.com/office/drawing/2014/main" id="{5F03C9BB-4ECF-497C-AF8B-EC45B8BD3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8000"/>
            </a:blip>
            <a:stretch>
              <a:fillRect/>
            </a:stretch>
          </p:blipFill>
          <p:spPr>
            <a:xfrm>
              <a:off x="4754690" y="6215534"/>
              <a:ext cx="77441" cy="123906"/>
            </a:xfrm>
            <a:prstGeom prst="rect">
              <a:avLst/>
            </a:prstGeom>
          </p:spPr>
        </p:pic>
        <p:pic>
          <p:nvPicPr>
            <p:cNvPr id="41" name="Picture 38">
              <a:extLst>
                <a:ext uri="{FF2B5EF4-FFF2-40B4-BE49-F238E27FC236}">
                  <a16:creationId xmlns:a16="http://schemas.microsoft.com/office/drawing/2014/main" id="{D4BD14E0-C801-4D46-812E-ED8CF83A6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4754326" y="5422425"/>
              <a:ext cx="78168" cy="123906"/>
            </a:xfrm>
            <a:prstGeom prst="rect">
              <a:avLst/>
            </a:prstGeom>
          </p:spPr>
        </p:pic>
        <p:pic>
          <p:nvPicPr>
            <p:cNvPr id="42" name="Picture 43">
              <a:extLst>
                <a:ext uri="{FF2B5EF4-FFF2-40B4-BE49-F238E27FC236}">
                  <a16:creationId xmlns:a16="http://schemas.microsoft.com/office/drawing/2014/main" id="{7D38E1D8-960B-4ECF-A724-E5E2AEBAC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6526085" y="5115603"/>
              <a:ext cx="78168" cy="123906"/>
            </a:xfrm>
            <a:prstGeom prst="rect">
              <a:avLst/>
            </a:prstGeom>
          </p:spPr>
        </p:pic>
        <p:pic>
          <p:nvPicPr>
            <p:cNvPr id="43" name="Picture 48">
              <a:extLst>
                <a:ext uri="{FF2B5EF4-FFF2-40B4-BE49-F238E27FC236}">
                  <a16:creationId xmlns:a16="http://schemas.microsoft.com/office/drawing/2014/main" id="{6BA6AADE-4434-46C9-B8B8-B87FC5A8A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8000"/>
            </a:blip>
            <a:stretch>
              <a:fillRect/>
            </a:stretch>
          </p:blipFill>
          <p:spPr>
            <a:xfrm>
              <a:off x="4754690" y="6535351"/>
              <a:ext cx="77441" cy="123906"/>
            </a:xfrm>
            <a:prstGeom prst="rect">
              <a:avLst/>
            </a:prstGeom>
          </p:spPr>
        </p:pic>
        <p:pic>
          <p:nvPicPr>
            <p:cNvPr id="44" name="Picture 49">
              <a:extLst>
                <a:ext uri="{FF2B5EF4-FFF2-40B4-BE49-F238E27FC236}">
                  <a16:creationId xmlns:a16="http://schemas.microsoft.com/office/drawing/2014/main" id="{CFD90E24-A779-4C8C-9E92-4A4B09DF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8000"/>
            </a:blip>
            <a:stretch>
              <a:fillRect/>
            </a:stretch>
          </p:blipFill>
          <p:spPr>
            <a:xfrm>
              <a:off x="4754690" y="5735810"/>
              <a:ext cx="77441" cy="123906"/>
            </a:xfrm>
            <a:prstGeom prst="rect">
              <a:avLst/>
            </a:prstGeom>
          </p:spPr>
        </p:pic>
        <p:pic>
          <p:nvPicPr>
            <p:cNvPr id="45" name="Picture 50">
              <a:extLst>
                <a:ext uri="{FF2B5EF4-FFF2-40B4-BE49-F238E27FC236}">
                  <a16:creationId xmlns:a16="http://schemas.microsoft.com/office/drawing/2014/main" id="{E5E07476-A7D9-45A3-BF59-4B71026A0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4754326" y="5582333"/>
              <a:ext cx="78168" cy="123906"/>
            </a:xfrm>
            <a:prstGeom prst="rect">
              <a:avLst/>
            </a:prstGeom>
          </p:spPr>
        </p:pic>
        <p:pic>
          <p:nvPicPr>
            <p:cNvPr id="46" name="Picture 52">
              <a:extLst>
                <a:ext uri="{FF2B5EF4-FFF2-40B4-BE49-F238E27FC236}">
                  <a16:creationId xmlns:a16="http://schemas.microsoft.com/office/drawing/2014/main" id="{32BC4A1D-F035-4714-AAFF-9B0C20A7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4754326" y="5902149"/>
              <a:ext cx="78168" cy="123906"/>
            </a:xfrm>
            <a:prstGeom prst="rect">
              <a:avLst/>
            </a:prstGeom>
          </p:spPr>
        </p:pic>
        <p:pic>
          <p:nvPicPr>
            <p:cNvPr id="47" name="Picture 53">
              <a:extLst>
                <a:ext uri="{FF2B5EF4-FFF2-40B4-BE49-F238E27FC236}">
                  <a16:creationId xmlns:a16="http://schemas.microsoft.com/office/drawing/2014/main" id="{BD2A8B2F-4378-436D-90B0-DE060B4ED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4754326" y="6062057"/>
              <a:ext cx="78168" cy="123906"/>
            </a:xfrm>
            <a:prstGeom prst="rect">
              <a:avLst/>
            </a:prstGeom>
          </p:spPr>
        </p:pic>
        <p:pic>
          <p:nvPicPr>
            <p:cNvPr id="48" name="Picture 54">
              <a:extLst>
                <a:ext uri="{FF2B5EF4-FFF2-40B4-BE49-F238E27FC236}">
                  <a16:creationId xmlns:a16="http://schemas.microsoft.com/office/drawing/2014/main" id="{F02F880B-3E8A-461D-A2E3-C9F218394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6535591" y="5264661"/>
              <a:ext cx="78168" cy="123906"/>
            </a:xfrm>
            <a:prstGeom prst="rect">
              <a:avLst/>
            </a:prstGeom>
          </p:spPr>
        </p:pic>
        <p:pic>
          <p:nvPicPr>
            <p:cNvPr id="49" name="Picture 55">
              <a:extLst>
                <a:ext uri="{FF2B5EF4-FFF2-40B4-BE49-F238E27FC236}">
                  <a16:creationId xmlns:a16="http://schemas.microsoft.com/office/drawing/2014/main" id="{F01A54B6-F7A5-4A30-B09D-0154F9FF4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6535591" y="5423497"/>
              <a:ext cx="78168" cy="123906"/>
            </a:xfrm>
            <a:prstGeom prst="rect">
              <a:avLst/>
            </a:prstGeom>
          </p:spPr>
        </p:pic>
        <p:pic>
          <p:nvPicPr>
            <p:cNvPr id="50" name="Picture 56">
              <a:extLst>
                <a:ext uri="{FF2B5EF4-FFF2-40B4-BE49-F238E27FC236}">
                  <a16:creationId xmlns:a16="http://schemas.microsoft.com/office/drawing/2014/main" id="{18ACC512-7D98-48C7-B61D-59D8BE7E3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6535591" y="5582333"/>
              <a:ext cx="78168" cy="123906"/>
            </a:xfrm>
            <a:prstGeom prst="rect">
              <a:avLst/>
            </a:prstGeom>
          </p:spPr>
        </p:pic>
        <p:pic>
          <p:nvPicPr>
            <p:cNvPr id="51" name="Picture 57">
              <a:extLst>
                <a:ext uri="{FF2B5EF4-FFF2-40B4-BE49-F238E27FC236}">
                  <a16:creationId xmlns:a16="http://schemas.microsoft.com/office/drawing/2014/main" id="{A2C906D4-C35A-43C0-A60E-0A90C2A48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6535591" y="5741169"/>
              <a:ext cx="78168" cy="123906"/>
            </a:xfrm>
            <a:prstGeom prst="rect">
              <a:avLst/>
            </a:prstGeom>
          </p:spPr>
        </p:pic>
        <p:pic>
          <p:nvPicPr>
            <p:cNvPr id="52" name="Picture 58">
              <a:extLst>
                <a:ext uri="{FF2B5EF4-FFF2-40B4-BE49-F238E27FC236}">
                  <a16:creationId xmlns:a16="http://schemas.microsoft.com/office/drawing/2014/main" id="{94693A98-D07A-4E40-BC95-3F73C18E3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6535591" y="5900005"/>
              <a:ext cx="78168" cy="123906"/>
            </a:xfrm>
            <a:prstGeom prst="rect">
              <a:avLst/>
            </a:prstGeom>
          </p:spPr>
        </p:pic>
        <p:pic>
          <p:nvPicPr>
            <p:cNvPr id="53" name="Picture 59">
              <a:extLst>
                <a:ext uri="{FF2B5EF4-FFF2-40B4-BE49-F238E27FC236}">
                  <a16:creationId xmlns:a16="http://schemas.microsoft.com/office/drawing/2014/main" id="{4975B3D5-261A-41B0-BB80-EE5D3AAA3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6535591" y="6058841"/>
              <a:ext cx="78168" cy="123906"/>
            </a:xfrm>
            <a:prstGeom prst="rect">
              <a:avLst/>
            </a:prstGeom>
          </p:spPr>
        </p:pic>
        <p:pic>
          <p:nvPicPr>
            <p:cNvPr id="54" name="Picture 60">
              <a:extLst>
                <a:ext uri="{FF2B5EF4-FFF2-40B4-BE49-F238E27FC236}">
                  <a16:creationId xmlns:a16="http://schemas.microsoft.com/office/drawing/2014/main" id="{60FE45BE-B0FF-430C-825E-1D017B0A9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6535591" y="6217677"/>
              <a:ext cx="78168" cy="123906"/>
            </a:xfrm>
            <a:prstGeom prst="rect">
              <a:avLst/>
            </a:prstGeom>
          </p:spPr>
        </p:pic>
        <p:pic>
          <p:nvPicPr>
            <p:cNvPr id="55" name="Picture 61">
              <a:extLst>
                <a:ext uri="{FF2B5EF4-FFF2-40B4-BE49-F238E27FC236}">
                  <a16:creationId xmlns:a16="http://schemas.microsoft.com/office/drawing/2014/main" id="{E890F639-548E-4F97-8B93-5020B0590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6535591" y="6376513"/>
              <a:ext cx="78168" cy="123906"/>
            </a:xfrm>
            <a:prstGeom prst="rect">
              <a:avLst/>
            </a:prstGeom>
          </p:spPr>
        </p:pic>
        <p:pic>
          <p:nvPicPr>
            <p:cNvPr id="56" name="Picture 62">
              <a:extLst>
                <a:ext uri="{FF2B5EF4-FFF2-40B4-BE49-F238E27FC236}">
                  <a16:creationId xmlns:a16="http://schemas.microsoft.com/office/drawing/2014/main" id="{EACD0183-DD37-4835-9101-E63936F54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18000"/>
            </a:blip>
            <a:stretch>
              <a:fillRect/>
            </a:stretch>
          </p:blipFill>
          <p:spPr>
            <a:xfrm>
              <a:off x="6535955" y="6535351"/>
              <a:ext cx="77441" cy="123906"/>
            </a:xfrm>
            <a:prstGeom prst="rect">
              <a:avLst/>
            </a:prstGeom>
          </p:spPr>
        </p:pic>
        <p:pic>
          <p:nvPicPr>
            <p:cNvPr id="57" name="Picture 31">
              <a:extLst>
                <a:ext uri="{FF2B5EF4-FFF2-40B4-BE49-F238E27FC236}">
                  <a16:creationId xmlns:a16="http://schemas.microsoft.com/office/drawing/2014/main" id="{FAF6ACF3-67AB-4F83-B127-2977C3C8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4752360" y="5108353"/>
              <a:ext cx="78168" cy="123906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76B41B28-839D-49BF-A0A0-5B46CF4C321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3692" y="1607875"/>
            <a:ext cx="3111399" cy="287147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58" name="Picture 23">
            <a:extLst>
              <a:ext uri="{FF2B5EF4-FFF2-40B4-BE49-F238E27FC236}">
                <a16:creationId xmlns:a16="http://schemas.microsoft.com/office/drawing/2014/main" id="{2400CF49-F521-4CE4-83D2-CF20B39D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6292307" y="2434284"/>
            <a:ext cx="72349" cy="115856"/>
          </a:xfrm>
          <a:prstGeom prst="rect">
            <a:avLst/>
          </a:prstGeom>
          <a:ln w="3175">
            <a:noFill/>
          </a:ln>
        </p:spPr>
      </p:pic>
      <p:pic>
        <p:nvPicPr>
          <p:cNvPr id="59" name="Picture 23">
            <a:extLst>
              <a:ext uri="{FF2B5EF4-FFF2-40B4-BE49-F238E27FC236}">
                <a16:creationId xmlns:a16="http://schemas.microsoft.com/office/drawing/2014/main" id="{0503749D-75C9-4D76-80C3-F3424AE4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6759698" y="2123041"/>
            <a:ext cx="72349" cy="115856"/>
          </a:xfrm>
          <a:prstGeom prst="rect">
            <a:avLst/>
          </a:prstGeom>
          <a:ln w="3175">
            <a:noFill/>
          </a:ln>
        </p:spPr>
      </p:pic>
      <p:pic>
        <p:nvPicPr>
          <p:cNvPr id="60" name="Picture 23">
            <a:extLst>
              <a:ext uri="{FF2B5EF4-FFF2-40B4-BE49-F238E27FC236}">
                <a16:creationId xmlns:a16="http://schemas.microsoft.com/office/drawing/2014/main" id="{1365BD3F-D682-4F9A-B955-B1DFBEA17E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6005069" y="2894851"/>
            <a:ext cx="72349" cy="115856"/>
          </a:xfrm>
          <a:prstGeom prst="rect">
            <a:avLst/>
          </a:prstGeom>
          <a:ln w="3175">
            <a:noFill/>
          </a:ln>
        </p:spPr>
      </p:pic>
      <p:pic>
        <p:nvPicPr>
          <p:cNvPr id="61" name="Picture 23">
            <a:extLst>
              <a:ext uri="{FF2B5EF4-FFF2-40B4-BE49-F238E27FC236}">
                <a16:creationId xmlns:a16="http://schemas.microsoft.com/office/drawing/2014/main" id="{EEE9FDD8-4F45-4855-AFE6-AF39A26842C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5465815" y="2553449"/>
            <a:ext cx="72349" cy="115856"/>
          </a:xfrm>
          <a:prstGeom prst="rect">
            <a:avLst/>
          </a:prstGeom>
          <a:ln w="3175">
            <a:noFill/>
          </a:ln>
        </p:spPr>
      </p:pic>
      <p:pic>
        <p:nvPicPr>
          <p:cNvPr id="62" name="Picture 23">
            <a:extLst>
              <a:ext uri="{FF2B5EF4-FFF2-40B4-BE49-F238E27FC236}">
                <a16:creationId xmlns:a16="http://schemas.microsoft.com/office/drawing/2014/main" id="{AC49FF35-4DFB-4BF1-99FB-CDB73F93B43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6100560" y="3010423"/>
            <a:ext cx="72349" cy="115856"/>
          </a:xfrm>
          <a:prstGeom prst="rect">
            <a:avLst/>
          </a:prstGeom>
          <a:ln w="3175">
            <a:noFill/>
          </a:ln>
        </p:spPr>
      </p:pic>
      <p:pic>
        <p:nvPicPr>
          <p:cNvPr id="63" name="Picture 23">
            <a:extLst>
              <a:ext uri="{FF2B5EF4-FFF2-40B4-BE49-F238E27FC236}">
                <a16:creationId xmlns:a16="http://schemas.microsoft.com/office/drawing/2014/main" id="{7971981C-0537-429E-95A9-8D9D2F5333C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6088436" y="3141162"/>
            <a:ext cx="72349" cy="115856"/>
          </a:xfrm>
          <a:prstGeom prst="rect">
            <a:avLst/>
          </a:prstGeom>
          <a:ln w="3175">
            <a:noFill/>
          </a:ln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AB08A0F0-96E3-4E95-A176-885C2FFF2B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6039849" y="3243744"/>
            <a:ext cx="71676" cy="115856"/>
          </a:xfrm>
          <a:prstGeom prst="rect">
            <a:avLst/>
          </a:prstGeom>
          <a:ln w="3175">
            <a:noFill/>
          </a:ln>
        </p:spPr>
      </p:pic>
      <p:pic>
        <p:nvPicPr>
          <p:cNvPr id="65" name="Picture 8">
            <a:extLst>
              <a:ext uri="{FF2B5EF4-FFF2-40B4-BE49-F238E27FC236}">
                <a16:creationId xmlns:a16="http://schemas.microsoft.com/office/drawing/2014/main" id="{B71FE83E-E667-41CE-9701-13247B113F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6173533" y="3088301"/>
            <a:ext cx="71676" cy="115856"/>
          </a:xfrm>
          <a:prstGeom prst="rect">
            <a:avLst/>
          </a:prstGeom>
          <a:ln w="3175">
            <a:noFill/>
          </a:ln>
        </p:spPr>
      </p:pic>
      <p:pic>
        <p:nvPicPr>
          <p:cNvPr id="66" name="Picture 8">
            <a:extLst>
              <a:ext uri="{FF2B5EF4-FFF2-40B4-BE49-F238E27FC236}">
                <a16:creationId xmlns:a16="http://schemas.microsoft.com/office/drawing/2014/main" id="{8CDC53BC-388A-457C-994C-74EC45E36A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6028884" y="3008480"/>
            <a:ext cx="71676" cy="115856"/>
          </a:xfrm>
          <a:prstGeom prst="rect">
            <a:avLst/>
          </a:prstGeom>
          <a:ln w="3175">
            <a:noFill/>
          </a:ln>
        </p:spPr>
      </p:pic>
      <p:pic>
        <p:nvPicPr>
          <p:cNvPr id="67" name="Picture 8">
            <a:extLst>
              <a:ext uri="{FF2B5EF4-FFF2-40B4-BE49-F238E27FC236}">
                <a16:creationId xmlns:a16="http://schemas.microsoft.com/office/drawing/2014/main" id="{904C762D-60E0-49B3-80C8-1162F899E3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6139274" y="2889842"/>
            <a:ext cx="71676" cy="115856"/>
          </a:xfrm>
          <a:prstGeom prst="rect">
            <a:avLst/>
          </a:prstGeom>
          <a:ln w="3175">
            <a:noFill/>
          </a:ln>
        </p:spPr>
      </p:pic>
      <p:pic>
        <p:nvPicPr>
          <p:cNvPr id="68" name="Picture 8">
            <a:extLst>
              <a:ext uri="{FF2B5EF4-FFF2-40B4-BE49-F238E27FC236}">
                <a16:creationId xmlns:a16="http://schemas.microsoft.com/office/drawing/2014/main" id="{8FCF8B43-DE30-47EA-A4F1-A659B6E8DD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6137070" y="2735228"/>
            <a:ext cx="71676" cy="115856"/>
          </a:xfrm>
          <a:prstGeom prst="rect">
            <a:avLst/>
          </a:prstGeom>
          <a:ln w="3175">
            <a:noFill/>
          </a:ln>
        </p:spPr>
      </p:pic>
      <p:pic>
        <p:nvPicPr>
          <p:cNvPr id="69" name="Picture 29">
            <a:extLst>
              <a:ext uri="{FF2B5EF4-FFF2-40B4-BE49-F238E27FC236}">
                <a16:creationId xmlns:a16="http://schemas.microsoft.com/office/drawing/2014/main" id="{0EB7F19F-2DD1-4230-83A4-FA790BCC1A1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6131222" y="3343980"/>
            <a:ext cx="76636" cy="122721"/>
          </a:xfrm>
          <a:prstGeom prst="rect">
            <a:avLst/>
          </a:prstGeom>
          <a:ln w="3175">
            <a:noFill/>
          </a:ln>
        </p:spPr>
      </p:pic>
      <p:pic>
        <p:nvPicPr>
          <p:cNvPr id="70" name="Picture 29">
            <a:extLst>
              <a:ext uri="{FF2B5EF4-FFF2-40B4-BE49-F238E27FC236}">
                <a16:creationId xmlns:a16="http://schemas.microsoft.com/office/drawing/2014/main" id="{A281F4B1-5603-497B-ACDC-93E7A45B5F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6065667" y="2890419"/>
            <a:ext cx="76636" cy="122721"/>
          </a:xfrm>
          <a:prstGeom prst="rect">
            <a:avLst/>
          </a:prstGeom>
          <a:ln w="3175">
            <a:noFill/>
          </a:ln>
        </p:spPr>
      </p:pic>
      <p:pic>
        <p:nvPicPr>
          <p:cNvPr id="71" name="Picture 29">
            <a:extLst>
              <a:ext uri="{FF2B5EF4-FFF2-40B4-BE49-F238E27FC236}">
                <a16:creationId xmlns:a16="http://schemas.microsoft.com/office/drawing/2014/main" id="{7152B9CA-F72D-4448-8660-D5BF17F23B5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5899708" y="2846445"/>
            <a:ext cx="76636" cy="122721"/>
          </a:xfrm>
          <a:prstGeom prst="rect">
            <a:avLst/>
          </a:prstGeom>
          <a:ln w="3175">
            <a:noFill/>
          </a:ln>
        </p:spPr>
      </p:pic>
      <p:pic>
        <p:nvPicPr>
          <p:cNvPr id="72" name="Picture 29">
            <a:extLst>
              <a:ext uri="{FF2B5EF4-FFF2-40B4-BE49-F238E27FC236}">
                <a16:creationId xmlns:a16="http://schemas.microsoft.com/office/drawing/2014/main" id="{4FF412ED-886C-4651-A983-81BC7F2AD0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5780180" y="3121023"/>
            <a:ext cx="76636" cy="122721"/>
          </a:xfrm>
          <a:prstGeom prst="rect">
            <a:avLst/>
          </a:prstGeom>
          <a:ln w="3175">
            <a:noFill/>
          </a:ln>
        </p:spPr>
      </p:pic>
      <p:pic>
        <p:nvPicPr>
          <p:cNvPr id="73" name="Picture 29">
            <a:extLst>
              <a:ext uri="{FF2B5EF4-FFF2-40B4-BE49-F238E27FC236}">
                <a16:creationId xmlns:a16="http://schemas.microsoft.com/office/drawing/2014/main" id="{A91EB3A0-F2D6-4F14-A5AD-07D9D4D743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5576162" y="2846445"/>
            <a:ext cx="76636" cy="122721"/>
          </a:xfrm>
          <a:prstGeom prst="rect">
            <a:avLst/>
          </a:prstGeom>
          <a:ln w="3175">
            <a:noFill/>
          </a:ln>
        </p:spPr>
      </p:pic>
      <p:pic>
        <p:nvPicPr>
          <p:cNvPr id="74" name="Picture 29">
            <a:extLst>
              <a:ext uri="{FF2B5EF4-FFF2-40B4-BE49-F238E27FC236}">
                <a16:creationId xmlns:a16="http://schemas.microsoft.com/office/drawing/2014/main" id="{FA054763-F64B-4D7D-99C7-0569B0554A9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5666183" y="3613605"/>
            <a:ext cx="76636" cy="122721"/>
          </a:xfrm>
          <a:prstGeom prst="rect">
            <a:avLst/>
          </a:prstGeom>
          <a:ln w="3175">
            <a:noFill/>
          </a:ln>
        </p:spPr>
      </p:pic>
      <p:pic>
        <p:nvPicPr>
          <p:cNvPr id="75" name="Picture 29">
            <a:extLst>
              <a:ext uri="{FF2B5EF4-FFF2-40B4-BE49-F238E27FC236}">
                <a16:creationId xmlns:a16="http://schemas.microsoft.com/office/drawing/2014/main" id="{8161694F-BA6E-404A-8453-DA6447C66FC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5512353" y="3537948"/>
            <a:ext cx="76636" cy="122721"/>
          </a:xfrm>
          <a:prstGeom prst="rect">
            <a:avLst/>
          </a:prstGeom>
          <a:ln w="3175">
            <a:noFill/>
          </a:ln>
        </p:spPr>
      </p:pic>
      <p:pic>
        <p:nvPicPr>
          <p:cNvPr id="76" name="Picture 29">
            <a:extLst>
              <a:ext uri="{FF2B5EF4-FFF2-40B4-BE49-F238E27FC236}">
                <a16:creationId xmlns:a16="http://schemas.microsoft.com/office/drawing/2014/main" id="{23C57F79-9343-4013-9EA9-6412D514586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6489860" y="2250028"/>
            <a:ext cx="76636" cy="122721"/>
          </a:xfrm>
          <a:prstGeom prst="rect">
            <a:avLst/>
          </a:prstGeom>
          <a:ln w="3175">
            <a:noFill/>
          </a:ln>
        </p:spPr>
      </p:pic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14EB55EB-3CDC-483F-BAED-3A8BD281EFEC}"/>
              </a:ext>
            </a:extLst>
          </p:cNvPr>
          <p:cNvGrpSpPr/>
          <p:nvPr/>
        </p:nvGrpSpPr>
        <p:grpSpPr>
          <a:xfrm>
            <a:off x="8652107" y="4761482"/>
            <a:ext cx="3532193" cy="998326"/>
            <a:chOff x="8659807" y="5056333"/>
            <a:chExt cx="3532193" cy="998326"/>
          </a:xfrm>
        </p:grpSpPr>
        <p:sp>
          <p:nvSpPr>
            <p:cNvPr id="77" name="Title 1">
              <a:extLst>
                <a:ext uri="{FF2B5EF4-FFF2-40B4-BE49-F238E27FC236}">
                  <a16:creationId xmlns:a16="http://schemas.microsoft.com/office/drawing/2014/main" id="{7217E474-AAFF-4FCC-8CD0-1A510B91F3B6}"/>
                </a:ext>
              </a:extLst>
            </p:cNvPr>
            <p:cNvSpPr txBox="1">
              <a:spLocks/>
            </p:cNvSpPr>
            <p:nvPr/>
          </p:nvSpPr>
          <p:spPr>
            <a:xfrm>
              <a:off x="8703543" y="5056333"/>
              <a:ext cx="1941879" cy="30834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Taipei,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Taiwan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Beijing,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China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Shanghai,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China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Shenzen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China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Wuhan,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China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Nanjing,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China</a:t>
              </a:r>
              <a:endParaRPr lang="en-US" sz="1000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en-US" sz="12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endParaRPr lang="en-US" sz="12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2BF75284-1BDE-4997-9E68-7523492737AD}"/>
                </a:ext>
              </a:extLst>
            </p:cNvPr>
            <p:cNvSpPr txBox="1">
              <a:spLocks/>
            </p:cNvSpPr>
            <p:nvPr/>
          </p:nvSpPr>
          <p:spPr>
            <a:xfrm>
              <a:off x="10250121" y="5056333"/>
              <a:ext cx="1941879" cy="308348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Malaysia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Singapore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Seoul,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Korea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 err="1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Osan</a:t>
              </a: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Korea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Osaka,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Japan</a:t>
              </a:r>
            </a:p>
            <a:p>
              <a:pPr>
                <a:lnSpc>
                  <a:spcPct val="100000"/>
                </a:lnSpc>
              </a:pPr>
              <a:r>
                <a:rPr lang="en-US" sz="1050" b="1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Tokyo, </a:t>
              </a: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Japan</a:t>
              </a:r>
              <a:endParaRPr lang="en-US" sz="1200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endParaRPr lang="en-US" sz="120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pic>
          <p:nvPicPr>
            <p:cNvPr id="79" name="Picture 63">
              <a:extLst>
                <a:ext uri="{FF2B5EF4-FFF2-40B4-BE49-F238E27FC236}">
                  <a16:creationId xmlns:a16="http://schemas.microsoft.com/office/drawing/2014/main" id="{07922764-7EEC-4EA9-AC14-727F6B2D0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8659807" y="5123917"/>
              <a:ext cx="78168" cy="123906"/>
            </a:xfrm>
            <a:prstGeom prst="rect">
              <a:avLst/>
            </a:prstGeom>
          </p:spPr>
        </p:pic>
        <p:pic>
          <p:nvPicPr>
            <p:cNvPr id="80" name="Picture 64">
              <a:extLst>
                <a:ext uri="{FF2B5EF4-FFF2-40B4-BE49-F238E27FC236}">
                  <a16:creationId xmlns:a16="http://schemas.microsoft.com/office/drawing/2014/main" id="{DE7B414E-6AB9-4996-BF20-60E0C124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8659807" y="5282317"/>
              <a:ext cx="78168" cy="123906"/>
            </a:xfrm>
            <a:prstGeom prst="rect">
              <a:avLst/>
            </a:prstGeom>
          </p:spPr>
        </p:pic>
        <p:pic>
          <p:nvPicPr>
            <p:cNvPr id="81" name="Picture 65">
              <a:extLst>
                <a:ext uri="{FF2B5EF4-FFF2-40B4-BE49-F238E27FC236}">
                  <a16:creationId xmlns:a16="http://schemas.microsoft.com/office/drawing/2014/main" id="{079EBEC7-4155-4019-98E7-4AC876E4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8659807" y="5440717"/>
              <a:ext cx="78168" cy="123906"/>
            </a:xfrm>
            <a:prstGeom prst="rect">
              <a:avLst/>
            </a:prstGeom>
          </p:spPr>
        </p:pic>
        <p:pic>
          <p:nvPicPr>
            <p:cNvPr id="82" name="Picture 66">
              <a:extLst>
                <a:ext uri="{FF2B5EF4-FFF2-40B4-BE49-F238E27FC236}">
                  <a16:creationId xmlns:a16="http://schemas.microsoft.com/office/drawing/2014/main" id="{3D6C4D0F-9543-421B-AD98-CF1CA0BC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8659807" y="5599117"/>
              <a:ext cx="78168" cy="123906"/>
            </a:xfrm>
            <a:prstGeom prst="rect">
              <a:avLst/>
            </a:prstGeom>
          </p:spPr>
        </p:pic>
        <p:pic>
          <p:nvPicPr>
            <p:cNvPr id="83" name="Picture 67">
              <a:extLst>
                <a:ext uri="{FF2B5EF4-FFF2-40B4-BE49-F238E27FC236}">
                  <a16:creationId xmlns:a16="http://schemas.microsoft.com/office/drawing/2014/main" id="{CE4FE694-A8DD-4796-AEFA-DC0894601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8659807" y="5764717"/>
              <a:ext cx="78168" cy="123906"/>
            </a:xfrm>
            <a:prstGeom prst="rect">
              <a:avLst/>
            </a:prstGeom>
          </p:spPr>
        </p:pic>
        <p:pic>
          <p:nvPicPr>
            <p:cNvPr id="84" name="Picture 68">
              <a:extLst>
                <a:ext uri="{FF2B5EF4-FFF2-40B4-BE49-F238E27FC236}">
                  <a16:creationId xmlns:a16="http://schemas.microsoft.com/office/drawing/2014/main" id="{0DD71AF4-B609-49F0-9012-BE4FE1575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8659807" y="5923553"/>
              <a:ext cx="78168" cy="123906"/>
            </a:xfrm>
            <a:prstGeom prst="rect">
              <a:avLst/>
            </a:prstGeom>
          </p:spPr>
        </p:pic>
        <p:pic>
          <p:nvPicPr>
            <p:cNvPr id="85" name="Picture 69">
              <a:extLst>
                <a:ext uri="{FF2B5EF4-FFF2-40B4-BE49-F238E27FC236}">
                  <a16:creationId xmlns:a16="http://schemas.microsoft.com/office/drawing/2014/main" id="{7B8FE02D-EA7E-4D37-A0F7-A7345D40E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10207807" y="5124353"/>
              <a:ext cx="78168" cy="123906"/>
            </a:xfrm>
            <a:prstGeom prst="rect">
              <a:avLst/>
            </a:prstGeom>
          </p:spPr>
        </p:pic>
        <p:pic>
          <p:nvPicPr>
            <p:cNvPr id="86" name="Picture 70">
              <a:extLst>
                <a:ext uri="{FF2B5EF4-FFF2-40B4-BE49-F238E27FC236}">
                  <a16:creationId xmlns:a16="http://schemas.microsoft.com/office/drawing/2014/main" id="{38FBC5EE-8749-465C-9DD9-7B2228E2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10207807" y="5285633"/>
              <a:ext cx="78168" cy="123906"/>
            </a:xfrm>
            <a:prstGeom prst="rect">
              <a:avLst/>
            </a:prstGeom>
          </p:spPr>
        </p:pic>
        <p:pic>
          <p:nvPicPr>
            <p:cNvPr id="87" name="Picture 71">
              <a:extLst>
                <a:ext uri="{FF2B5EF4-FFF2-40B4-BE49-F238E27FC236}">
                  <a16:creationId xmlns:a16="http://schemas.microsoft.com/office/drawing/2014/main" id="{0004FE49-EABC-4DBD-9593-45CEEFF5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10207807" y="5446913"/>
              <a:ext cx="78168" cy="123906"/>
            </a:xfrm>
            <a:prstGeom prst="rect">
              <a:avLst/>
            </a:prstGeom>
          </p:spPr>
        </p:pic>
        <p:pic>
          <p:nvPicPr>
            <p:cNvPr id="88" name="Picture 72">
              <a:extLst>
                <a:ext uri="{FF2B5EF4-FFF2-40B4-BE49-F238E27FC236}">
                  <a16:creationId xmlns:a16="http://schemas.microsoft.com/office/drawing/2014/main" id="{4CCE4771-AE1C-4800-9404-9D469630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10207807" y="5608193"/>
              <a:ext cx="78168" cy="123906"/>
            </a:xfrm>
            <a:prstGeom prst="rect">
              <a:avLst/>
            </a:prstGeom>
          </p:spPr>
        </p:pic>
        <p:pic>
          <p:nvPicPr>
            <p:cNvPr id="89" name="Picture 73">
              <a:extLst>
                <a:ext uri="{FF2B5EF4-FFF2-40B4-BE49-F238E27FC236}">
                  <a16:creationId xmlns:a16="http://schemas.microsoft.com/office/drawing/2014/main" id="{28B61086-4CD6-4CF5-8216-954E5DD5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 flipH="1">
              <a:off x="10207807" y="5769473"/>
              <a:ext cx="78168" cy="123906"/>
            </a:xfrm>
            <a:prstGeom prst="rect">
              <a:avLst/>
            </a:prstGeom>
          </p:spPr>
        </p:pic>
        <p:pic>
          <p:nvPicPr>
            <p:cNvPr id="90" name="Picture 74">
              <a:extLst>
                <a:ext uri="{FF2B5EF4-FFF2-40B4-BE49-F238E27FC236}">
                  <a16:creationId xmlns:a16="http://schemas.microsoft.com/office/drawing/2014/main" id="{4AC35EE7-EB5F-4A5A-8740-88F2CD403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tretch>
              <a:fillRect/>
            </a:stretch>
          </p:blipFill>
          <p:spPr>
            <a:xfrm>
              <a:off x="10207807" y="5930753"/>
              <a:ext cx="78168" cy="123906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D2AFCF65-A706-42C7-A004-F0AC6A486CC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2107" y="1596980"/>
            <a:ext cx="3111400" cy="2882367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91" name="Picture 23">
            <a:extLst>
              <a:ext uri="{FF2B5EF4-FFF2-40B4-BE49-F238E27FC236}">
                <a16:creationId xmlns:a16="http://schemas.microsoft.com/office/drawing/2014/main" id="{8F6060EA-14B1-4079-A873-2988DB5BFF9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10788678" y="2439911"/>
            <a:ext cx="72349" cy="116296"/>
          </a:xfrm>
          <a:prstGeom prst="rect">
            <a:avLst/>
          </a:prstGeom>
          <a:ln w="3175">
            <a:noFill/>
          </a:ln>
        </p:spPr>
      </p:pic>
      <p:pic>
        <p:nvPicPr>
          <p:cNvPr id="92" name="Picture 23">
            <a:extLst>
              <a:ext uri="{FF2B5EF4-FFF2-40B4-BE49-F238E27FC236}">
                <a16:creationId xmlns:a16="http://schemas.microsoft.com/office/drawing/2014/main" id="{DD427470-4751-4228-8AC9-1D566A5E6C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10440845" y="2619020"/>
            <a:ext cx="72349" cy="116296"/>
          </a:xfrm>
          <a:prstGeom prst="rect">
            <a:avLst/>
          </a:prstGeom>
          <a:ln w="3175">
            <a:noFill/>
          </a:ln>
        </p:spPr>
      </p:pic>
      <p:pic>
        <p:nvPicPr>
          <p:cNvPr id="93" name="Picture 23">
            <a:extLst>
              <a:ext uri="{FF2B5EF4-FFF2-40B4-BE49-F238E27FC236}">
                <a16:creationId xmlns:a16="http://schemas.microsoft.com/office/drawing/2014/main" id="{8625CCFB-7F45-442F-A8A3-16821FBA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9796353" y="4104677"/>
            <a:ext cx="72349" cy="116296"/>
          </a:xfrm>
          <a:prstGeom prst="rect">
            <a:avLst/>
          </a:prstGeom>
          <a:ln w="3175">
            <a:noFill/>
          </a:ln>
        </p:spPr>
      </p:pic>
      <p:pic>
        <p:nvPicPr>
          <p:cNvPr id="94" name="Picture 23">
            <a:extLst>
              <a:ext uri="{FF2B5EF4-FFF2-40B4-BE49-F238E27FC236}">
                <a16:creationId xmlns:a16="http://schemas.microsoft.com/office/drawing/2014/main" id="{D8FF6B26-AF72-4522-9065-D5137738E2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9738731" y="4009273"/>
            <a:ext cx="72349" cy="116296"/>
          </a:xfrm>
          <a:prstGeom prst="rect">
            <a:avLst/>
          </a:prstGeom>
          <a:ln w="3175">
            <a:noFill/>
          </a:ln>
        </p:spPr>
      </p:pic>
      <p:pic>
        <p:nvPicPr>
          <p:cNvPr id="95" name="Picture 29">
            <a:extLst>
              <a:ext uri="{FF2B5EF4-FFF2-40B4-BE49-F238E27FC236}">
                <a16:creationId xmlns:a16="http://schemas.microsoft.com/office/drawing/2014/main" id="{490F5D16-E613-45C6-8736-AA9466EE05C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10253540" y="3131616"/>
            <a:ext cx="76636" cy="123187"/>
          </a:xfrm>
          <a:prstGeom prst="rect">
            <a:avLst/>
          </a:prstGeom>
          <a:ln w="3175">
            <a:noFill/>
          </a:ln>
        </p:spPr>
      </p:pic>
      <p:pic>
        <p:nvPicPr>
          <p:cNvPr id="96" name="Picture 29">
            <a:extLst>
              <a:ext uri="{FF2B5EF4-FFF2-40B4-BE49-F238E27FC236}">
                <a16:creationId xmlns:a16="http://schemas.microsoft.com/office/drawing/2014/main" id="{45E5E3C3-9AB3-4705-BDB5-76A1E8DE598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10538505" y="3046122"/>
            <a:ext cx="76636" cy="123187"/>
          </a:xfrm>
          <a:prstGeom prst="rect">
            <a:avLst/>
          </a:prstGeom>
          <a:ln w="3175">
            <a:noFill/>
          </a:ln>
        </p:spPr>
      </p:pic>
      <p:pic>
        <p:nvPicPr>
          <p:cNvPr id="97" name="Picture 29">
            <a:extLst>
              <a:ext uri="{FF2B5EF4-FFF2-40B4-BE49-F238E27FC236}">
                <a16:creationId xmlns:a16="http://schemas.microsoft.com/office/drawing/2014/main" id="{5B46A174-E86D-4DDF-8285-10DCD95278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10515397" y="2667018"/>
            <a:ext cx="76636" cy="123187"/>
          </a:xfrm>
          <a:prstGeom prst="rect">
            <a:avLst/>
          </a:prstGeom>
          <a:ln w="3175">
            <a:noFill/>
          </a:ln>
        </p:spPr>
      </p:pic>
      <p:pic>
        <p:nvPicPr>
          <p:cNvPr id="98" name="Picture 29">
            <a:extLst>
              <a:ext uri="{FF2B5EF4-FFF2-40B4-BE49-F238E27FC236}">
                <a16:creationId xmlns:a16="http://schemas.microsoft.com/office/drawing/2014/main" id="{32856AAC-A52B-4DED-854C-965DB196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10305135" y="2400576"/>
            <a:ext cx="76636" cy="123187"/>
          </a:xfrm>
          <a:prstGeom prst="rect">
            <a:avLst/>
          </a:prstGeom>
          <a:ln w="3175">
            <a:noFill/>
          </a:ln>
        </p:spPr>
      </p:pic>
      <p:pic>
        <p:nvPicPr>
          <p:cNvPr id="99" name="Picture 29">
            <a:extLst>
              <a:ext uri="{FF2B5EF4-FFF2-40B4-BE49-F238E27FC236}">
                <a16:creationId xmlns:a16="http://schemas.microsoft.com/office/drawing/2014/main" id="{F13FA1F7-9981-42C9-B416-EBA040BE70E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10811690" y="2478315"/>
            <a:ext cx="76636" cy="123187"/>
          </a:xfrm>
          <a:prstGeom prst="rect">
            <a:avLst/>
          </a:prstGeom>
          <a:ln w="3175">
            <a:noFill/>
          </a:ln>
        </p:spPr>
      </p:pic>
      <p:pic>
        <p:nvPicPr>
          <p:cNvPr id="100" name="Picture 29">
            <a:extLst>
              <a:ext uri="{FF2B5EF4-FFF2-40B4-BE49-F238E27FC236}">
                <a16:creationId xmlns:a16="http://schemas.microsoft.com/office/drawing/2014/main" id="{D2062189-5395-4D64-A80B-77A252CF90F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11104369" y="2571097"/>
            <a:ext cx="76636" cy="123187"/>
          </a:xfrm>
          <a:prstGeom prst="rect">
            <a:avLst/>
          </a:prstGeom>
          <a:ln w="3175">
            <a:noFill/>
          </a:ln>
        </p:spPr>
      </p:pic>
      <p:pic>
        <p:nvPicPr>
          <p:cNvPr id="101" name="Picture 29">
            <a:extLst>
              <a:ext uri="{FF2B5EF4-FFF2-40B4-BE49-F238E27FC236}">
                <a16:creationId xmlns:a16="http://schemas.microsoft.com/office/drawing/2014/main" id="{BD4923BF-1497-4D62-9170-DC531774C5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11215370" y="2505835"/>
            <a:ext cx="76636" cy="123187"/>
          </a:xfrm>
          <a:prstGeom prst="rect">
            <a:avLst/>
          </a:prstGeom>
          <a:ln w="3175">
            <a:noFill/>
          </a:ln>
        </p:spPr>
      </p:pic>
      <p:pic>
        <p:nvPicPr>
          <p:cNvPr id="102" name="Picture 29">
            <a:extLst>
              <a:ext uri="{FF2B5EF4-FFF2-40B4-BE49-F238E27FC236}">
                <a16:creationId xmlns:a16="http://schemas.microsoft.com/office/drawing/2014/main" id="{55BBDC94-440A-4241-ACA3-26EFEBA4D1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10239411" y="2725165"/>
            <a:ext cx="76636" cy="123187"/>
          </a:xfrm>
          <a:prstGeom prst="rect">
            <a:avLst/>
          </a:prstGeom>
          <a:ln w="3175">
            <a:noFill/>
          </a:ln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F67475FE-725E-4D6A-8C67-C9A1B1B2A331}"/>
              </a:ext>
            </a:extLst>
          </p:cNvPr>
          <p:cNvSpPr txBox="1">
            <a:spLocks/>
          </p:cNvSpPr>
          <p:nvPr/>
        </p:nvSpPr>
        <p:spPr>
          <a:xfrm>
            <a:off x="1170653" y="1239293"/>
            <a:ext cx="3083724" cy="30834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North America</a:t>
            </a:r>
          </a:p>
          <a:p>
            <a:pPr algn="ctr"/>
            <a:endParaRPr lang="en-US" sz="1800" dirty="0">
              <a:solidFill>
                <a:schemeClr val="bg2">
                  <a:lumMod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A96E8630-E9B1-475D-A247-79A194F04C85}"/>
              </a:ext>
            </a:extLst>
          </p:cNvPr>
          <p:cNvSpPr txBox="1">
            <a:spLocks/>
          </p:cNvSpPr>
          <p:nvPr/>
        </p:nvSpPr>
        <p:spPr>
          <a:xfrm>
            <a:off x="4893692" y="1239293"/>
            <a:ext cx="3119099" cy="30834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Europe</a:t>
            </a:r>
          </a:p>
          <a:p>
            <a:pPr algn="ctr"/>
            <a:endParaRPr lang="en-US" sz="1800" dirty="0">
              <a:solidFill>
                <a:schemeClr val="bg2">
                  <a:lumMod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2A63EA29-E047-4C05-AAB4-524FCF1642BF}"/>
              </a:ext>
            </a:extLst>
          </p:cNvPr>
          <p:cNvSpPr txBox="1">
            <a:spLocks/>
          </p:cNvSpPr>
          <p:nvPr/>
        </p:nvSpPr>
        <p:spPr>
          <a:xfrm>
            <a:off x="8659807" y="1239293"/>
            <a:ext cx="3103700" cy="30834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Asia</a:t>
            </a:r>
          </a:p>
          <a:p>
            <a:pPr algn="ctr"/>
            <a:endParaRPr lang="en-US" sz="1800" dirty="0">
              <a:solidFill>
                <a:schemeClr val="bg2">
                  <a:lumMod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6" name="Rectangle 78">
            <a:extLst>
              <a:ext uri="{FF2B5EF4-FFF2-40B4-BE49-F238E27FC236}">
                <a16:creationId xmlns:a16="http://schemas.microsoft.com/office/drawing/2014/main" id="{4DC32D1C-B6A4-44C0-B954-EA43E877E65A}"/>
              </a:ext>
            </a:extLst>
          </p:cNvPr>
          <p:cNvSpPr/>
          <p:nvPr/>
        </p:nvSpPr>
        <p:spPr>
          <a:xfrm>
            <a:off x="1283110" y="6377591"/>
            <a:ext cx="10454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Sales / Service</a:t>
            </a:r>
          </a:p>
        </p:txBody>
      </p:sp>
      <p:pic>
        <p:nvPicPr>
          <p:cNvPr id="118" name="Picture 39">
            <a:extLst>
              <a:ext uri="{FF2B5EF4-FFF2-40B4-BE49-F238E27FC236}">
                <a16:creationId xmlns:a16="http://schemas.microsoft.com/office/drawing/2014/main" id="{B14484D8-9CE7-415B-AC3C-22CD01DD130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1199125" y="6418559"/>
            <a:ext cx="128542" cy="200021"/>
          </a:xfrm>
          <a:prstGeom prst="rect">
            <a:avLst/>
          </a:prstGeom>
        </p:spPr>
      </p:pic>
      <p:pic>
        <p:nvPicPr>
          <p:cNvPr id="119" name="Picture 75">
            <a:extLst>
              <a:ext uri="{FF2B5EF4-FFF2-40B4-BE49-F238E27FC236}">
                <a16:creationId xmlns:a16="http://schemas.microsoft.com/office/drawing/2014/main" id="{16C02933-1034-4827-89F5-D8FB1DCDDD5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8000"/>
          </a:blip>
          <a:stretch>
            <a:fillRect/>
          </a:stretch>
        </p:blipFill>
        <p:spPr>
          <a:xfrm flipH="1">
            <a:off x="1198429" y="6094565"/>
            <a:ext cx="128542" cy="200021"/>
          </a:xfrm>
          <a:prstGeom prst="rect">
            <a:avLst/>
          </a:prstGeom>
        </p:spPr>
      </p:pic>
      <p:pic>
        <p:nvPicPr>
          <p:cNvPr id="120" name="Picture 76">
            <a:extLst>
              <a:ext uri="{FF2B5EF4-FFF2-40B4-BE49-F238E27FC236}">
                <a16:creationId xmlns:a16="http://schemas.microsoft.com/office/drawing/2014/main" id="{F772D1D1-8F12-46E6-B760-CD4EB51F8B9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8000"/>
          </a:blip>
          <a:stretch>
            <a:fillRect/>
          </a:stretch>
        </p:blipFill>
        <p:spPr>
          <a:xfrm>
            <a:off x="2715511" y="6094565"/>
            <a:ext cx="110035" cy="172830"/>
          </a:xfrm>
          <a:prstGeom prst="rect">
            <a:avLst/>
          </a:prstGeom>
        </p:spPr>
      </p:pic>
      <p:sp>
        <p:nvSpPr>
          <p:cNvPr id="121" name="Rectangle 16">
            <a:extLst>
              <a:ext uri="{FF2B5EF4-FFF2-40B4-BE49-F238E27FC236}">
                <a16:creationId xmlns:a16="http://schemas.microsoft.com/office/drawing/2014/main" id="{9E84FED6-4643-4B78-823F-D9BE09BD07D8}"/>
              </a:ext>
            </a:extLst>
          </p:cNvPr>
          <p:cNvSpPr/>
          <p:nvPr/>
        </p:nvSpPr>
        <p:spPr>
          <a:xfrm>
            <a:off x="1284002" y="6047310"/>
            <a:ext cx="10894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Manufacturing</a:t>
            </a:r>
          </a:p>
        </p:txBody>
      </p:sp>
      <p:sp>
        <p:nvSpPr>
          <p:cNvPr id="122" name="Rectangle 79">
            <a:extLst>
              <a:ext uri="{FF2B5EF4-FFF2-40B4-BE49-F238E27FC236}">
                <a16:creationId xmlns:a16="http://schemas.microsoft.com/office/drawing/2014/main" id="{9041DA81-C2BF-41C0-91D4-5D88385B983B}"/>
              </a:ext>
            </a:extLst>
          </p:cNvPr>
          <p:cNvSpPr/>
          <p:nvPr/>
        </p:nvSpPr>
        <p:spPr>
          <a:xfrm>
            <a:off x="2783173" y="6046710"/>
            <a:ext cx="1236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Manufacturing &amp; </a:t>
            </a:r>
            <a:br>
              <a:rPr lang="en-US" sz="105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Sales / Service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4F33A952-EB1C-4EE8-8E0C-1634BF039B80}"/>
              </a:ext>
            </a:extLst>
          </p:cNvPr>
          <p:cNvSpPr/>
          <p:nvPr/>
        </p:nvSpPr>
        <p:spPr>
          <a:xfrm>
            <a:off x="1135276" y="6003919"/>
            <a:ext cx="3111400" cy="677072"/>
          </a:xfrm>
          <a:prstGeom prst="rect">
            <a:avLst/>
          </a:prstGeom>
          <a:noFill/>
          <a:ln w="3175">
            <a:solidFill>
              <a:srgbClr val="0052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6" name="Picture 6">
            <a:extLst>
              <a:ext uri="{FF2B5EF4-FFF2-40B4-BE49-F238E27FC236}">
                <a16:creationId xmlns:a16="http://schemas.microsoft.com/office/drawing/2014/main" id="{183F7731-AB70-4F6A-AE2A-F436C1835B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7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3A1CABBE-1E7A-46B3-9A1D-99837B15CB3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Systems 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–</a:t>
            </a:r>
            <a:r>
              <a:rPr lang="de-DE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Global Competence – </a:t>
            </a:r>
            <a:r>
              <a:rPr lang="de-DE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Local</a:t>
            </a:r>
            <a:r>
              <a:rPr lang="de-DE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Service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13881A-EF14-4A4F-937E-6F818F974F94}"/>
              </a:ext>
            </a:extLst>
          </p:cNvPr>
          <p:cNvSpPr txBox="1">
            <a:spLocks/>
          </p:cNvSpPr>
          <p:nvPr/>
        </p:nvSpPr>
        <p:spPr>
          <a:xfrm>
            <a:off x="5483486" y="4456893"/>
            <a:ext cx="928655" cy="394675"/>
          </a:xfrm>
          <a:prstGeom prst="rect">
            <a:avLst/>
          </a:prstGeom>
          <a:noFill/>
          <a:ln w="3175">
            <a:solidFill>
              <a:srgbClr val="005299"/>
            </a:solidFill>
            <a:prstDash val="sysDash"/>
          </a:ln>
        </p:spPr>
        <p:txBody>
          <a:bodyPr/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1050" b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Plymouth</a:t>
            </a:r>
          </a:p>
          <a:p>
            <a:r>
              <a:rPr lang="en-US" b="0" dirty="0"/>
              <a:t>MI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246CDF2-4FF5-4DF1-AED9-89F0C5E8AB01}"/>
              </a:ext>
            </a:extLst>
          </p:cNvPr>
          <p:cNvSpPr txBox="1">
            <a:spLocks/>
          </p:cNvSpPr>
          <p:nvPr/>
        </p:nvSpPr>
        <p:spPr>
          <a:xfrm>
            <a:off x="5487181" y="3319671"/>
            <a:ext cx="928655" cy="394675"/>
          </a:xfrm>
          <a:prstGeom prst="rect">
            <a:avLst/>
          </a:prstGeom>
          <a:noFill/>
          <a:ln w="3175">
            <a:solidFill>
              <a:srgbClr val="005299"/>
            </a:solidFill>
            <a:prstDash val="sysDash"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5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Belp</a:t>
            </a:r>
            <a:r>
              <a:rPr lang="en-US" sz="1050" b="1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Switzerland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ECA27A4-785B-470E-91CE-3476CC83BBAE}"/>
              </a:ext>
            </a:extLst>
          </p:cNvPr>
          <p:cNvSpPr txBox="1">
            <a:spLocks/>
          </p:cNvSpPr>
          <p:nvPr/>
        </p:nvSpPr>
        <p:spPr>
          <a:xfrm>
            <a:off x="5487180" y="3879920"/>
            <a:ext cx="928655" cy="411399"/>
          </a:xfrm>
          <a:prstGeom prst="rect">
            <a:avLst/>
          </a:prstGeom>
          <a:noFill/>
          <a:ln w="3175">
            <a:solidFill>
              <a:srgbClr val="005299"/>
            </a:solidFill>
            <a:prstDash val="sysDash"/>
          </a:ln>
        </p:spPr>
        <p:txBody>
          <a:bodyPr/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1050" b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Pamplona </a:t>
            </a:r>
          </a:p>
          <a:p>
            <a:r>
              <a:rPr lang="en-US" b="0" dirty="0"/>
              <a:t>Spain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1E8E3C9-D81E-4E68-ADA8-5BF662E949D2}"/>
              </a:ext>
            </a:extLst>
          </p:cNvPr>
          <p:cNvGrpSpPr/>
          <p:nvPr/>
        </p:nvGrpSpPr>
        <p:grpSpPr>
          <a:xfrm>
            <a:off x="6661998" y="1592741"/>
            <a:ext cx="4145855" cy="4184040"/>
            <a:chOff x="4885992" y="1331520"/>
            <a:chExt cx="3119099" cy="314782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6B41B28-839D-49BF-A0A0-5B46CF4C3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3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93692" y="1607875"/>
              <a:ext cx="3111399" cy="2871472"/>
            </a:xfrm>
            <a:prstGeom prst="rect">
              <a:avLst/>
            </a:prstGeom>
            <a:ln w="3175">
              <a:solidFill>
                <a:schemeClr val="accent1"/>
              </a:solidFill>
            </a:ln>
          </p:spPr>
        </p:pic>
        <p:pic>
          <p:nvPicPr>
            <p:cNvPr id="58" name="Picture 23">
              <a:extLst>
                <a:ext uri="{FF2B5EF4-FFF2-40B4-BE49-F238E27FC236}">
                  <a16:creationId xmlns:a16="http://schemas.microsoft.com/office/drawing/2014/main" id="{2400CF49-F521-4CE4-83D2-CF20B39D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6292307" y="2434284"/>
              <a:ext cx="72349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59" name="Picture 23">
              <a:extLst>
                <a:ext uri="{FF2B5EF4-FFF2-40B4-BE49-F238E27FC236}">
                  <a16:creationId xmlns:a16="http://schemas.microsoft.com/office/drawing/2014/main" id="{0503749D-75C9-4D76-80C3-F3424AE4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6759698" y="2123041"/>
              <a:ext cx="72349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0" name="Picture 23">
              <a:extLst>
                <a:ext uri="{FF2B5EF4-FFF2-40B4-BE49-F238E27FC236}">
                  <a16:creationId xmlns:a16="http://schemas.microsoft.com/office/drawing/2014/main" id="{1365BD3F-D682-4F9A-B955-B1DFBEA1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6005069" y="2894851"/>
              <a:ext cx="72349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1" name="Picture 23">
              <a:extLst>
                <a:ext uri="{FF2B5EF4-FFF2-40B4-BE49-F238E27FC236}">
                  <a16:creationId xmlns:a16="http://schemas.microsoft.com/office/drawing/2014/main" id="{EEE9FDD8-4F45-4855-AFE6-AF39A268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5465815" y="2553449"/>
              <a:ext cx="72349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2" name="Picture 23">
              <a:extLst>
                <a:ext uri="{FF2B5EF4-FFF2-40B4-BE49-F238E27FC236}">
                  <a16:creationId xmlns:a16="http://schemas.microsoft.com/office/drawing/2014/main" id="{AC49FF35-4DFB-4BF1-99FB-CDB73F93B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6100560" y="3010423"/>
              <a:ext cx="72349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3" name="Picture 23">
              <a:extLst>
                <a:ext uri="{FF2B5EF4-FFF2-40B4-BE49-F238E27FC236}">
                  <a16:creationId xmlns:a16="http://schemas.microsoft.com/office/drawing/2014/main" id="{7971981C-0537-429E-95A9-8D9D2F53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6088436" y="3141162"/>
              <a:ext cx="72349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4" name="Picture 8">
              <a:extLst>
                <a:ext uri="{FF2B5EF4-FFF2-40B4-BE49-F238E27FC236}">
                  <a16:creationId xmlns:a16="http://schemas.microsoft.com/office/drawing/2014/main" id="{AB08A0F0-96E3-4E95-A176-885C2FFF2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8000"/>
            </a:blip>
            <a:stretch>
              <a:fillRect/>
            </a:stretch>
          </p:blipFill>
          <p:spPr>
            <a:xfrm>
              <a:off x="6039849" y="3243744"/>
              <a:ext cx="71676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5" name="Picture 8">
              <a:extLst>
                <a:ext uri="{FF2B5EF4-FFF2-40B4-BE49-F238E27FC236}">
                  <a16:creationId xmlns:a16="http://schemas.microsoft.com/office/drawing/2014/main" id="{B71FE83E-E667-41CE-9701-13247B113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8000"/>
            </a:blip>
            <a:stretch>
              <a:fillRect/>
            </a:stretch>
          </p:blipFill>
          <p:spPr>
            <a:xfrm>
              <a:off x="6173533" y="3088301"/>
              <a:ext cx="71676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6" name="Picture 8">
              <a:extLst>
                <a:ext uri="{FF2B5EF4-FFF2-40B4-BE49-F238E27FC236}">
                  <a16:creationId xmlns:a16="http://schemas.microsoft.com/office/drawing/2014/main" id="{8CDC53BC-388A-457C-994C-74EC45E36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8000"/>
            </a:blip>
            <a:stretch>
              <a:fillRect/>
            </a:stretch>
          </p:blipFill>
          <p:spPr>
            <a:xfrm>
              <a:off x="6028884" y="3008480"/>
              <a:ext cx="71676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7" name="Picture 8">
              <a:extLst>
                <a:ext uri="{FF2B5EF4-FFF2-40B4-BE49-F238E27FC236}">
                  <a16:creationId xmlns:a16="http://schemas.microsoft.com/office/drawing/2014/main" id="{904C762D-60E0-49B3-80C8-1162F899E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8000"/>
            </a:blip>
            <a:stretch>
              <a:fillRect/>
            </a:stretch>
          </p:blipFill>
          <p:spPr>
            <a:xfrm>
              <a:off x="6139274" y="2889842"/>
              <a:ext cx="71676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8" name="Picture 8">
              <a:extLst>
                <a:ext uri="{FF2B5EF4-FFF2-40B4-BE49-F238E27FC236}">
                  <a16:creationId xmlns:a16="http://schemas.microsoft.com/office/drawing/2014/main" id="{8FCF8B43-DE30-47EA-A4F1-A659B6E8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8000"/>
            </a:blip>
            <a:stretch>
              <a:fillRect/>
            </a:stretch>
          </p:blipFill>
          <p:spPr>
            <a:xfrm>
              <a:off x="6137070" y="2735228"/>
              <a:ext cx="71676" cy="115856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69" name="Picture 29">
              <a:extLst>
                <a:ext uri="{FF2B5EF4-FFF2-40B4-BE49-F238E27FC236}">
                  <a16:creationId xmlns:a16="http://schemas.microsoft.com/office/drawing/2014/main" id="{0EB7F19F-2DD1-4230-83A4-FA790BCC1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8000"/>
            </a:blip>
            <a:stretch>
              <a:fillRect/>
            </a:stretch>
          </p:blipFill>
          <p:spPr>
            <a:xfrm flipH="1">
              <a:off x="6131222" y="3343980"/>
              <a:ext cx="76636" cy="12272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70" name="Picture 29">
              <a:extLst>
                <a:ext uri="{FF2B5EF4-FFF2-40B4-BE49-F238E27FC236}">
                  <a16:creationId xmlns:a16="http://schemas.microsoft.com/office/drawing/2014/main" id="{A281F4B1-5603-497B-ACDC-93E7A45B5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8000"/>
            </a:blip>
            <a:stretch>
              <a:fillRect/>
            </a:stretch>
          </p:blipFill>
          <p:spPr>
            <a:xfrm flipH="1">
              <a:off x="6065667" y="2890419"/>
              <a:ext cx="76636" cy="12272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71" name="Picture 29">
              <a:extLst>
                <a:ext uri="{FF2B5EF4-FFF2-40B4-BE49-F238E27FC236}">
                  <a16:creationId xmlns:a16="http://schemas.microsoft.com/office/drawing/2014/main" id="{7152B9CA-F72D-4448-8660-D5BF17F23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8000"/>
            </a:blip>
            <a:stretch>
              <a:fillRect/>
            </a:stretch>
          </p:blipFill>
          <p:spPr>
            <a:xfrm flipH="1">
              <a:off x="5899708" y="2846445"/>
              <a:ext cx="76636" cy="12272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72" name="Picture 29">
              <a:extLst>
                <a:ext uri="{FF2B5EF4-FFF2-40B4-BE49-F238E27FC236}">
                  <a16:creationId xmlns:a16="http://schemas.microsoft.com/office/drawing/2014/main" id="{4FF412ED-886C-4651-A983-81BC7F2A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8000"/>
            </a:blip>
            <a:stretch>
              <a:fillRect/>
            </a:stretch>
          </p:blipFill>
          <p:spPr>
            <a:xfrm flipH="1">
              <a:off x="5780180" y="3121023"/>
              <a:ext cx="76636" cy="12272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73" name="Picture 29">
              <a:extLst>
                <a:ext uri="{FF2B5EF4-FFF2-40B4-BE49-F238E27FC236}">
                  <a16:creationId xmlns:a16="http://schemas.microsoft.com/office/drawing/2014/main" id="{A91EB3A0-F2D6-4F14-A5AD-07D9D4D74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8000"/>
            </a:blip>
            <a:stretch>
              <a:fillRect/>
            </a:stretch>
          </p:blipFill>
          <p:spPr>
            <a:xfrm flipH="1">
              <a:off x="5576162" y="2846445"/>
              <a:ext cx="76636" cy="12272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74" name="Picture 29">
              <a:extLst>
                <a:ext uri="{FF2B5EF4-FFF2-40B4-BE49-F238E27FC236}">
                  <a16:creationId xmlns:a16="http://schemas.microsoft.com/office/drawing/2014/main" id="{FA054763-F64B-4D7D-99C7-0569B0554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8000"/>
            </a:blip>
            <a:stretch>
              <a:fillRect/>
            </a:stretch>
          </p:blipFill>
          <p:spPr>
            <a:xfrm flipH="1">
              <a:off x="5666183" y="3613605"/>
              <a:ext cx="76636" cy="12272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75" name="Picture 29">
              <a:extLst>
                <a:ext uri="{FF2B5EF4-FFF2-40B4-BE49-F238E27FC236}">
                  <a16:creationId xmlns:a16="http://schemas.microsoft.com/office/drawing/2014/main" id="{8161694F-BA6E-404A-8453-DA6447C6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8000"/>
            </a:blip>
            <a:stretch>
              <a:fillRect/>
            </a:stretch>
          </p:blipFill>
          <p:spPr>
            <a:xfrm flipH="1">
              <a:off x="5512353" y="3537948"/>
              <a:ext cx="76636" cy="12272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76" name="Picture 29">
              <a:extLst>
                <a:ext uri="{FF2B5EF4-FFF2-40B4-BE49-F238E27FC236}">
                  <a16:creationId xmlns:a16="http://schemas.microsoft.com/office/drawing/2014/main" id="{23C57F79-9343-4013-9EA9-6412D514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8000"/>
            </a:blip>
            <a:stretch>
              <a:fillRect/>
            </a:stretch>
          </p:blipFill>
          <p:spPr>
            <a:xfrm flipH="1">
              <a:off x="6489860" y="2250028"/>
              <a:ext cx="76636" cy="122721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107" name="Title 1">
              <a:extLst>
                <a:ext uri="{FF2B5EF4-FFF2-40B4-BE49-F238E27FC236}">
                  <a16:creationId xmlns:a16="http://schemas.microsoft.com/office/drawing/2014/main" id="{A96E8630-E9B1-475D-A247-79A194F04C85}"/>
                </a:ext>
              </a:extLst>
            </p:cNvPr>
            <p:cNvSpPr txBox="1">
              <a:spLocks/>
            </p:cNvSpPr>
            <p:nvPr/>
          </p:nvSpPr>
          <p:spPr>
            <a:xfrm>
              <a:off x="4885992" y="1331520"/>
              <a:ext cx="3119099" cy="308348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bg2">
                      <a:lumMod val="2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Europe</a:t>
              </a:r>
            </a:p>
            <a:p>
              <a:pPr algn="ctr"/>
              <a:endParaRPr lang="en-US" sz="1800" dirty="0">
                <a:solidFill>
                  <a:schemeClr val="bg2">
                    <a:lumMod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E3889F68-15E2-4225-A3A1-9832A3017F66}"/>
              </a:ext>
            </a:extLst>
          </p:cNvPr>
          <p:cNvGrpSpPr/>
          <p:nvPr/>
        </p:nvGrpSpPr>
        <p:grpSpPr>
          <a:xfrm>
            <a:off x="1099550" y="1592741"/>
            <a:ext cx="4383936" cy="4185064"/>
            <a:chOff x="1135277" y="1239293"/>
            <a:chExt cx="4383936" cy="4185064"/>
          </a:xfrm>
        </p:grpSpPr>
        <p:pic>
          <p:nvPicPr>
            <p:cNvPr id="23" name="Grafik 22" descr="Ein Bild, das Licht, dunkel enthält.&#10;&#10;Automatisch generierte Beschreibung">
              <a:extLst>
                <a:ext uri="{FF2B5EF4-FFF2-40B4-BE49-F238E27FC236}">
                  <a16:creationId xmlns:a16="http://schemas.microsoft.com/office/drawing/2014/main" id="{0E0D3A6C-D123-4B0F-947C-CF837A78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3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5277" y="1636978"/>
              <a:ext cx="4145856" cy="3787379"/>
            </a:xfrm>
            <a:prstGeom prst="rect">
              <a:avLst/>
            </a:prstGeom>
            <a:ln w="3175">
              <a:solidFill>
                <a:schemeClr val="accent1"/>
              </a:solidFill>
            </a:ln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D9B9AF59-309E-4551-8F1B-88830DDB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8000"/>
            </a:blip>
            <a:stretch>
              <a:fillRect/>
            </a:stretch>
          </p:blipFill>
          <p:spPr>
            <a:xfrm>
              <a:off x="1445386" y="3418420"/>
              <a:ext cx="95506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25" name="Picture 29">
              <a:extLst>
                <a:ext uri="{FF2B5EF4-FFF2-40B4-BE49-F238E27FC236}">
                  <a16:creationId xmlns:a16="http://schemas.microsoft.com/office/drawing/2014/main" id="{6175572D-520F-4992-9B02-6CDF4F490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8000"/>
            </a:blip>
            <a:stretch>
              <a:fillRect/>
            </a:stretch>
          </p:blipFill>
          <p:spPr>
            <a:xfrm flipH="1">
              <a:off x="4314610" y="2893873"/>
              <a:ext cx="102115" cy="161865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33EC59BD-144D-4D1D-9D5C-5E75137D8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8000"/>
            </a:blip>
            <a:stretch>
              <a:fillRect/>
            </a:stretch>
          </p:blipFill>
          <p:spPr>
            <a:xfrm>
              <a:off x="1437147" y="2888001"/>
              <a:ext cx="95506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27" name="Picture 23">
              <a:extLst>
                <a:ext uri="{FF2B5EF4-FFF2-40B4-BE49-F238E27FC236}">
                  <a16:creationId xmlns:a16="http://schemas.microsoft.com/office/drawing/2014/main" id="{AAE9B7EE-7647-4893-B8E3-17408C56D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1433314" y="3227658"/>
              <a:ext cx="96403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D1EDF64F-FAB3-41DE-9136-1A06D2E44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1537957" y="3415483"/>
              <a:ext cx="96403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29" name="Picture 23">
              <a:extLst>
                <a:ext uri="{FF2B5EF4-FFF2-40B4-BE49-F238E27FC236}">
                  <a16:creationId xmlns:a16="http://schemas.microsoft.com/office/drawing/2014/main" id="{306F44D8-3060-4FDE-9FBD-22E895E2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1660647" y="3651072"/>
              <a:ext cx="96403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30" name="Picture 8">
              <a:extLst>
                <a:ext uri="{FF2B5EF4-FFF2-40B4-BE49-F238E27FC236}">
                  <a16:creationId xmlns:a16="http://schemas.microsoft.com/office/drawing/2014/main" id="{1425D67D-21A7-4D01-8B2E-22F34848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8000"/>
            </a:blip>
            <a:stretch>
              <a:fillRect/>
            </a:stretch>
          </p:blipFill>
          <p:spPr>
            <a:xfrm>
              <a:off x="3938048" y="3082655"/>
              <a:ext cx="95506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31" name="Picture 23">
              <a:extLst>
                <a:ext uri="{FF2B5EF4-FFF2-40B4-BE49-F238E27FC236}">
                  <a16:creationId xmlns:a16="http://schemas.microsoft.com/office/drawing/2014/main" id="{45B6BBA7-4FA8-4DA6-949E-DF77AF58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4503951" y="3201230"/>
              <a:ext cx="96403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32" name="Picture 23">
              <a:extLst>
                <a:ext uri="{FF2B5EF4-FFF2-40B4-BE49-F238E27FC236}">
                  <a16:creationId xmlns:a16="http://schemas.microsoft.com/office/drawing/2014/main" id="{87321975-04E2-469E-83B4-8241A86B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4587089" y="3277635"/>
              <a:ext cx="96403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33" name="Picture 23">
              <a:extLst>
                <a:ext uri="{FF2B5EF4-FFF2-40B4-BE49-F238E27FC236}">
                  <a16:creationId xmlns:a16="http://schemas.microsoft.com/office/drawing/2014/main" id="{C59E208B-044D-40CB-8F80-0C2E6400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4575373" y="3133633"/>
              <a:ext cx="96403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34" name="Picture 23">
              <a:extLst>
                <a:ext uri="{FF2B5EF4-FFF2-40B4-BE49-F238E27FC236}">
                  <a16:creationId xmlns:a16="http://schemas.microsoft.com/office/drawing/2014/main" id="{FFF419FA-78F7-47A1-B106-5F4E2F9E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4645247" y="3185488"/>
              <a:ext cx="96403" cy="152811"/>
            </a:xfrm>
            <a:prstGeom prst="rect">
              <a:avLst/>
            </a:prstGeom>
            <a:ln w="3175">
              <a:noFill/>
            </a:ln>
          </p:spPr>
        </p:pic>
        <p:pic>
          <p:nvPicPr>
            <p:cNvPr id="35" name="Picture 23">
              <a:extLst>
                <a:ext uri="{FF2B5EF4-FFF2-40B4-BE49-F238E27FC236}">
                  <a16:creationId xmlns:a16="http://schemas.microsoft.com/office/drawing/2014/main" id="{134B4455-0B83-4392-BB0D-2CF9AF708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18000"/>
            </a:blip>
            <a:stretch>
              <a:fillRect/>
            </a:stretch>
          </p:blipFill>
          <p:spPr>
            <a:xfrm>
              <a:off x="4779124" y="3037875"/>
              <a:ext cx="96403" cy="152811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106" name="Title 1">
              <a:extLst>
                <a:ext uri="{FF2B5EF4-FFF2-40B4-BE49-F238E27FC236}">
                  <a16:creationId xmlns:a16="http://schemas.microsoft.com/office/drawing/2014/main" id="{F67475FE-725E-4D6A-8C67-C9A1B1B2A331}"/>
                </a:ext>
              </a:extLst>
            </p:cNvPr>
            <p:cNvSpPr txBox="1">
              <a:spLocks/>
            </p:cNvSpPr>
            <p:nvPr/>
          </p:nvSpPr>
          <p:spPr>
            <a:xfrm>
              <a:off x="1170653" y="1239293"/>
              <a:ext cx="4110480" cy="308348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bg2">
                      <a:lumMod val="2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North America</a:t>
              </a:r>
            </a:p>
            <a:p>
              <a:pPr algn="ctr"/>
              <a:endParaRPr lang="en-US" sz="1800" dirty="0">
                <a:solidFill>
                  <a:schemeClr val="bg2">
                    <a:lumMod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340A2645-4617-4ED7-B2CC-956BE523D09F}"/>
                </a:ext>
              </a:extLst>
            </p:cNvPr>
            <p:cNvCxnSpPr>
              <a:cxnSpLocks/>
              <a:stCxn id="11" idx="1"/>
              <a:endCxn id="30" idx="3"/>
            </p:cNvCxnSpPr>
            <p:nvPr/>
          </p:nvCxnSpPr>
          <p:spPr>
            <a:xfrm flipH="1" flipV="1">
              <a:off x="4033554" y="3159061"/>
              <a:ext cx="1485659" cy="1141722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itle 1">
            <a:extLst>
              <a:ext uri="{FF2B5EF4-FFF2-40B4-BE49-F238E27FC236}">
                <a16:creationId xmlns:a16="http://schemas.microsoft.com/office/drawing/2014/main" id="{B5F13134-003F-4A0A-BB4F-82EE520BDAF5}"/>
              </a:ext>
            </a:extLst>
          </p:cNvPr>
          <p:cNvSpPr txBox="1">
            <a:spLocks/>
          </p:cNvSpPr>
          <p:nvPr/>
        </p:nvSpPr>
        <p:spPr>
          <a:xfrm>
            <a:off x="5487180" y="2764077"/>
            <a:ext cx="928655" cy="394675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ysDash"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50" b="1" dirty="0" err="1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Gilching</a:t>
            </a:r>
            <a:endParaRPr lang="en-US" sz="1050" b="1" dirty="0">
              <a:solidFill>
                <a:schemeClr val="bg2">
                  <a:lumMod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Germany</a:t>
            </a:r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CD36E93A-EC53-4E6B-98B6-172D5817B7D4}"/>
              </a:ext>
            </a:extLst>
          </p:cNvPr>
          <p:cNvCxnSpPr>
            <a:cxnSpLocks/>
            <a:stCxn id="36" idx="3"/>
            <a:endCxn id="64" idx="1"/>
          </p:cNvCxnSpPr>
          <p:nvPr/>
        </p:nvCxnSpPr>
        <p:spPr>
          <a:xfrm>
            <a:off x="6415836" y="3517009"/>
            <a:ext cx="1779850" cy="69442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5BB0E22E-5389-4681-964D-45F4445BBB62}"/>
              </a:ext>
            </a:extLst>
          </p:cNvPr>
          <p:cNvCxnSpPr>
            <a:cxnSpLocks/>
            <a:stCxn id="126" idx="3"/>
            <a:endCxn id="65" idx="1"/>
          </p:cNvCxnSpPr>
          <p:nvPr/>
        </p:nvCxnSpPr>
        <p:spPr>
          <a:xfrm>
            <a:off x="6415835" y="2961415"/>
            <a:ext cx="1957541" cy="1043407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4252334-6CE9-48B3-AAF0-1CCBAA351CC2}"/>
              </a:ext>
            </a:extLst>
          </p:cNvPr>
          <p:cNvCxnSpPr>
            <a:cxnSpLocks/>
            <a:stCxn id="38" idx="3"/>
            <a:endCxn id="75" idx="3"/>
          </p:cNvCxnSpPr>
          <p:nvPr/>
        </p:nvCxnSpPr>
        <p:spPr>
          <a:xfrm>
            <a:off x="6415835" y="4085620"/>
            <a:ext cx="1078712" cy="52142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6">
            <a:extLst>
              <a:ext uri="{FF2B5EF4-FFF2-40B4-BE49-F238E27FC236}">
                <a16:creationId xmlns:a16="http://schemas.microsoft.com/office/drawing/2014/main" id="{D1BB7C7A-3A2F-4B85-8FCF-854191F304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7908A194-4824-4471-9ED1-EFF0067EB401}"/>
              </a:ext>
            </a:extLst>
          </p:cNvPr>
          <p:cNvSpPr txBox="1">
            <a:spLocks/>
          </p:cNvSpPr>
          <p:nvPr/>
        </p:nvSpPr>
        <p:spPr>
          <a:xfrm>
            <a:off x="975881" y="474764"/>
            <a:ext cx="105156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Core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Markets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Systems and Sub-Systems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6C4DA24D-40DB-4579-BB2B-75FFD232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2365" y="2002108"/>
            <a:ext cx="2235200" cy="3397567"/>
          </a:xfrm>
          <a:prstGeom prst="rect">
            <a:avLst/>
          </a:prstGeom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46F0C5B7-99AF-46D8-BB8D-E88F5D3651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467" y="2007506"/>
            <a:ext cx="2196591" cy="3392170"/>
          </a:xfrm>
          <a:prstGeom prst="rect">
            <a:avLst/>
          </a:prstGeom>
        </p:spPr>
      </p:pic>
      <p:pic>
        <p:nvPicPr>
          <p:cNvPr id="46" name="Picture 7">
            <a:extLst>
              <a:ext uri="{FF2B5EF4-FFF2-40B4-BE49-F238E27FC236}">
                <a16:creationId xmlns:a16="http://schemas.microsoft.com/office/drawing/2014/main" id="{16D4F212-C810-4E10-B023-D19FE4378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1613" y="2007506"/>
            <a:ext cx="2131434" cy="3392169"/>
          </a:xfrm>
          <a:prstGeom prst="rect">
            <a:avLst/>
          </a:prstGeom>
        </p:spPr>
      </p:pic>
      <p:pic>
        <p:nvPicPr>
          <p:cNvPr id="47" name="Picture 8">
            <a:extLst>
              <a:ext uri="{FF2B5EF4-FFF2-40B4-BE49-F238E27FC236}">
                <a16:creationId xmlns:a16="http://schemas.microsoft.com/office/drawing/2014/main" id="{7222F3EB-38C5-4057-84BF-8CED6419AE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109" y="2002108"/>
            <a:ext cx="2217527" cy="3397567"/>
          </a:xfrm>
          <a:prstGeom prst="rect">
            <a:avLst/>
          </a:prstGeom>
        </p:spPr>
      </p:pic>
      <p:sp>
        <p:nvSpPr>
          <p:cNvPr id="48" name="Rectangle 9">
            <a:extLst>
              <a:ext uri="{FF2B5EF4-FFF2-40B4-BE49-F238E27FC236}">
                <a16:creationId xmlns:a16="http://schemas.microsoft.com/office/drawing/2014/main" id="{FF20D404-D424-4E41-AE94-2326C6C9A0A5}"/>
              </a:ext>
            </a:extLst>
          </p:cNvPr>
          <p:cNvSpPr/>
          <p:nvPr/>
        </p:nvSpPr>
        <p:spPr>
          <a:xfrm>
            <a:off x="9063980" y="5512711"/>
            <a:ext cx="2714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Scientific Research &amp; Government Programs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(SCI)</a:t>
            </a:r>
          </a:p>
        </p:txBody>
      </p:sp>
      <p:sp>
        <p:nvSpPr>
          <p:cNvPr id="49" name="Rectangle 10">
            <a:extLst>
              <a:ext uri="{FF2B5EF4-FFF2-40B4-BE49-F238E27FC236}">
                <a16:creationId xmlns:a16="http://schemas.microsoft.com/office/drawing/2014/main" id="{9EAF175E-2EE7-4EC2-8A3C-8AE50B6EB2AB}"/>
              </a:ext>
            </a:extLst>
          </p:cNvPr>
          <p:cNvSpPr/>
          <p:nvPr/>
        </p:nvSpPr>
        <p:spPr>
          <a:xfrm>
            <a:off x="3723114" y="5512711"/>
            <a:ext cx="2324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 Processing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(MP)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65893E63-B61B-467C-A131-E50FD3A43EC6}"/>
              </a:ext>
            </a:extLst>
          </p:cNvPr>
          <p:cNvSpPr/>
          <p:nvPr/>
        </p:nvSpPr>
        <p:spPr>
          <a:xfrm>
            <a:off x="985025" y="5512711"/>
            <a:ext cx="22175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Microelectronics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(ME)</a:t>
            </a: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B2102F30-0DDA-4B0B-8199-B37F627602EC}"/>
              </a:ext>
            </a:extLst>
          </p:cNvPr>
          <p:cNvSpPr/>
          <p:nvPr/>
        </p:nvSpPr>
        <p:spPr>
          <a:xfrm>
            <a:off x="6518383" y="5512711"/>
            <a:ext cx="2262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OEM Components &amp; Instrumentation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(OEM)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128CF041-D0C3-4DBD-9D17-22C3480A51E8}"/>
              </a:ext>
            </a:extLst>
          </p:cNvPr>
          <p:cNvSpPr/>
          <p:nvPr/>
        </p:nvSpPr>
        <p:spPr>
          <a:xfrm>
            <a:off x="995679" y="1335720"/>
            <a:ext cx="1104540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Coherent laser systems and sub-systems make industrial manufacturing most efficient thanks to many decades of machine building competence and underlying application and process expertise. </a:t>
            </a:r>
            <a:endParaRPr lang="de-D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DB2E88A3-2146-47C8-B0E8-D656427DF2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2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7908A194-4824-4471-9ED1-EFF0067EB401}"/>
              </a:ext>
            </a:extLst>
          </p:cNvPr>
          <p:cNvSpPr txBox="1">
            <a:spLocks/>
          </p:cNvSpPr>
          <p:nvPr/>
        </p:nvSpPr>
        <p:spPr>
          <a:xfrm>
            <a:off x="990599" y="517525"/>
            <a:ext cx="12263387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Sub-Systems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to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Systems – Different Levels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of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Configuration</a:t>
            </a:r>
            <a:endParaRPr lang="de-DE" b="0" dirty="0">
              <a:solidFill>
                <a:srgbClr val="00529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F3846BC-04C2-473A-982D-73A4227645D0}"/>
              </a:ext>
            </a:extLst>
          </p:cNvPr>
          <p:cNvSpPr txBox="1"/>
          <p:nvPr/>
        </p:nvSpPr>
        <p:spPr>
          <a:xfrm>
            <a:off x="990600" y="1447784"/>
            <a:ext cx="278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Sub-Systems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238981-1F14-4B51-A25C-A1E6000CEAED}"/>
              </a:ext>
            </a:extLst>
          </p:cNvPr>
          <p:cNvSpPr txBox="1"/>
          <p:nvPr/>
        </p:nvSpPr>
        <p:spPr>
          <a:xfrm>
            <a:off x="990600" y="4072245"/>
            <a:ext cx="4539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Laser combined with one or more: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Beam delivery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Processing heads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 monitoring,</a:t>
            </a:r>
            <a:br>
              <a:rPr lang="en-US" dirty="0"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pattern recognition and vision system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Powerful software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 and process recipe</a:t>
            </a:r>
            <a:endParaRPr lang="de-DE" dirty="0">
              <a:solidFill>
                <a:srgbClr val="56565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9BE92D1-FB6C-41FD-AE13-C8DC12CFB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17" y="1927110"/>
            <a:ext cx="3569601" cy="188334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44D42B-5597-4816-9D46-9FAEE8169D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4" t="12407" r="13994" b="10926"/>
          <a:stretch/>
        </p:blipFill>
        <p:spPr>
          <a:xfrm>
            <a:off x="6662059" y="1665035"/>
            <a:ext cx="3206674" cy="25678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CE8514C-7EAD-45D1-B470-F00F694F3489}"/>
              </a:ext>
            </a:extLst>
          </p:cNvPr>
          <p:cNvSpPr txBox="1"/>
          <p:nvPr/>
        </p:nvSpPr>
        <p:spPr>
          <a:xfrm>
            <a:off x="6742591" y="1416906"/>
            <a:ext cx="2629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Systems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22A02FE-930F-44C4-BF87-753FD1254855}"/>
              </a:ext>
            </a:extLst>
          </p:cNvPr>
          <p:cNvSpPr txBox="1"/>
          <p:nvPr/>
        </p:nvSpPr>
        <p:spPr>
          <a:xfrm>
            <a:off x="6759714" y="4080874"/>
            <a:ext cx="5316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Laser </a:t>
            </a:r>
            <a:r>
              <a:rPr lang="de-DE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systems</a:t>
            </a: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levels of configuration, including fully automated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Powerful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 and process recipes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sub-system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248F8996-4B83-4590-B4BA-830FDAC45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6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7908A194-4824-4471-9ED1-EFF0067EB40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12014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Sub-Systems –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Complete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Solutions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Integrators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3904AD-BCBE-48C1-8147-515333C8EF0E}"/>
              </a:ext>
            </a:extLst>
          </p:cNvPr>
          <p:cNvSpPr txBox="1">
            <a:spLocks/>
          </p:cNvSpPr>
          <p:nvPr/>
        </p:nvSpPr>
        <p:spPr>
          <a:xfrm>
            <a:off x="997792" y="1512443"/>
            <a:ext cx="9992552" cy="984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rgbClr val="56565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sub-systems include lasers, standardized beam delivery components, processing heads and dedicated software for process management - tailored for dedicated applications and customer needs.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C03010-4F1C-4D36-9ADB-6B76912225FE}"/>
              </a:ext>
            </a:extLst>
          </p:cNvPr>
          <p:cNvSpPr txBox="1"/>
          <p:nvPr/>
        </p:nvSpPr>
        <p:spPr>
          <a:xfrm>
            <a:off x="2789302" y="2716290"/>
            <a:ext cx="131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Laser</a:t>
            </a:r>
          </a:p>
        </p:txBody>
      </p:sp>
      <p:sp>
        <p:nvSpPr>
          <p:cNvPr id="12" name="Plus 10">
            <a:extLst>
              <a:ext uri="{FF2B5EF4-FFF2-40B4-BE49-F238E27FC236}">
                <a16:creationId xmlns:a16="http://schemas.microsoft.com/office/drawing/2014/main" id="{14BFD6ED-6451-420A-B335-B1E227BC862D}"/>
              </a:ext>
            </a:extLst>
          </p:cNvPr>
          <p:cNvSpPr/>
          <p:nvPr/>
        </p:nvSpPr>
        <p:spPr>
          <a:xfrm>
            <a:off x="3519623" y="2771449"/>
            <a:ext cx="252000" cy="2356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CB36E33-8C79-46A4-8AE4-3CBDC3D37954}"/>
              </a:ext>
            </a:extLst>
          </p:cNvPr>
          <p:cNvSpPr txBox="1"/>
          <p:nvPr/>
        </p:nvSpPr>
        <p:spPr>
          <a:xfrm>
            <a:off x="3810097" y="2714749"/>
            <a:ext cx="264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Optical Beam Path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6E6D641-A247-42BF-ACB1-160A7F80AB34}"/>
              </a:ext>
            </a:extLst>
          </p:cNvPr>
          <p:cNvSpPr txBox="1"/>
          <p:nvPr/>
        </p:nvSpPr>
        <p:spPr>
          <a:xfrm>
            <a:off x="6242958" y="2688084"/>
            <a:ext cx="295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Processing Heads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63CA2AA-202F-4019-A603-C86CB9B606E3}"/>
              </a:ext>
            </a:extLst>
          </p:cNvPr>
          <p:cNvSpPr txBox="1"/>
          <p:nvPr/>
        </p:nvSpPr>
        <p:spPr>
          <a:xfrm>
            <a:off x="8678443" y="2698946"/>
            <a:ext cx="322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Laser Control Software</a:t>
            </a:r>
          </a:p>
        </p:txBody>
      </p:sp>
      <p:sp>
        <p:nvSpPr>
          <p:cNvPr id="24" name="Gleich 23">
            <a:extLst>
              <a:ext uri="{FF2B5EF4-FFF2-40B4-BE49-F238E27FC236}">
                <a16:creationId xmlns:a16="http://schemas.microsoft.com/office/drawing/2014/main" id="{674D0F52-0448-43FB-A079-B8059F7FAFDD}"/>
              </a:ext>
            </a:extLst>
          </p:cNvPr>
          <p:cNvSpPr/>
          <p:nvPr/>
        </p:nvSpPr>
        <p:spPr>
          <a:xfrm>
            <a:off x="2450591" y="2777692"/>
            <a:ext cx="319565" cy="244224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b="0" i="0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Arial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9E95A6D-B702-4A98-B842-737B61A44BD8}"/>
              </a:ext>
            </a:extLst>
          </p:cNvPr>
          <p:cNvSpPr txBox="1"/>
          <p:nvPr/>
        </p:nvSpPr>
        <p:spPr>
          <a:xfrm>
            <a:off x="997792" y="2708615"/>
            <a:ext cx="147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56565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Sub-System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F5FF2A9-6829-4ACF-A6A3-54092B000A62}"/>
              </a:ext>
            </a:extLst>
          </p:cNvPr>
          <p:cNvSpPr txBox="1"/>
          <p:nvPr/>
        </p:nvSpPr>
        <p:spPr>
          <a:xfrm>
            <a:off x="7273139" y="3451288"/>
            <a:ext cx="3717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Laser </a:t>
            </a:r>
            <a:r>
              <a:rPr lang="de-DE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</a:t>
            </a: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</a:t>
            </a: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Dedicated</a:t>
            </a:r>
            <a:r>
              <a:rPr lang="de-DE" dirty="0">
                <a:solidFill>
                  <a:srgbClr val="6A737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Software Options</a:t>
            </a:r>
          </a:p>
          <a:p>
            <a:endParaRPr lang="de-DE" sz="1600" b="1" dirty="0">
              <a:solidFill>
                <a:srgbClr val="6A737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F671096-2579-42CA-ACE6-DB2B6139E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17" y="3572693"/>
            <a:ext cx="5572072" cy="2939866"/>
          </a:xfrm>
          <a:prstGeom prst="rect">
            <a:avLst/>
          </a:prstGeom>
        </p:spPr>
      </p:pic>
      <p:sp>
        <p:nvSpPr>
          <p:cNvPr id="31" name="Plus 10">
            <a:extLst>
              <a:ext uri="{FF2B5EF4-FFF2-40B4-BE49-F238E27FC236}">
                <a16:creationId xmlns:a16="http://schemas.microsoft.com/office/drawing/2014/main" id="{A7DA0823-F98B-49F7-A150-0C2ACF3501A4}"/>
              </a:ext>
            </a:extLst>
          </p:cNvPr>
          <p:cNvSpPr/>
          <p:nvPr/>
        </p:nvSpPr>
        <p:spPr>
          <a:xfrm>
            <a:off x="5939727" y="2755208"/>
            <a:ext cx="252000" cy="2356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2" name="Plus 10">
            <a:extLst>
              <a:ext uri="{FF2B5EF4-FFF2-40B4-BE49-F238E27FC236}">
                <a16:creationId xmlns:a16="http://schemas.microsoft.com/office/drawing/2014/main" id="{8E0B2A81-337A-49E9-97E7-C2AD7198C533}"/>
              </a:ext>
            </a:extLst>
          </p:cNvPr>
          <p:cNvSpPr/>
          <p:nvPr/>
        </p:nvSpPr>
        <p:spPr>
          <a:xfrm>
            <a:off x="8326199" y="2755208"/>
            <a:ext cx="252000" cy="2356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574FDA73-075F-408A-8AAF-6E9A60535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  <p:pic>
        <p:nvPicPr>
          <p:cNvPr id="17" name="Grafik 16">
            <a:hlinkClick r:id="rId4" action="ppaction://hlinkfile"/>
            <a:extLst>
              <a:ext uri="{FF2B5EF4-FFF2-40B4-BE49-F238E27FC236}">
                <a16:creationId xmlns:a16="http://schemas.microsoft.com/office/drawing/2014/main" id="{457DD441-85A4-4253-8EFE-87168FF0B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2737" y="5738068"/>
            <a:ext cx="907043" cy="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9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7908A194-4824-4471-9ED1-EFF0067EB40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1201400" cy="512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baseline="0" dirty="0">
                <a:solidFill>
                  <a:srgbClr val="005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Sub-Systems –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Product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de-DE" b="0" dirty="0" err="1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Families</a:t>
            </a:r>
            <a:r>
              <a:rPr lang="de-DE" b="0" dirty="0">
                <a:solidFill>
                  <a:srgbClr val="00529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241F38B0-CD9C-4AAA-8E99-472ABED67E80}"/>
              </a:ext>
            </a:extLst>
          </p:cNvPr>
          <p:cNvSpPr txBox="1">
            <a:spLocks/>
          </p:cNvSpPr>
          <p:nvPr/>
        </p:nvSpPr>
        <p:spPr>
          <a:xfrm>
            <a:off x="990600" y="1351086"/>
            <a:ext cx="10515600" cy="87162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565656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56565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56565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56565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56565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56565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56565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56565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56565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Available in different levels of configuration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62AC9D8-C97D-469C-A0F8-C5FCD839A835}"/>
              </a:ext>
            </a:extLst>
          </p:cNvPr>
          <p:cNvGrpSpPr/>
          <p:nvPr/>
        </p:nvGrpSpPr>
        <p:grpSpPr>
          <a:xfrm>
            <a:off x="6248400" y="4235450"/>
            <a:ext cx="4486275" cy="1943100"/>
            <a:chOff x="988114" y="1485900"/>
            <a:chExt cx="4486275" cy="194310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5849AFC-4C52-49CB-AC0B-126F45C508FA}"/>
                </a:ext>
              </a:extLst>
            </p:cNvPr>
            <p:cNvSpPr/>
            <p:nvPr/>
          </p:nvSpPr>
          <p:spPr>
            <a:xfrm>
              <a:off x="988114" y="1485900"/>
              <a:ext cx="4486275" cy="194310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E3F5C0F-7F5F-4FBA-9552-0C74CF436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53" t="54532" r="823" b="8167"/>
            <a:stretch/>
          </p:blipFill>
          <p:spPr>
            <a:xfrm>
              <a:off x="1133475" y="1509713"/>
              <a:ext cx="4191000" cy="1790701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D987C62-726E-48C0-8774-36A4FBB2FA99}"/>
              </a:ext>
            </a:extLst>
          </p:cNvPr>
          <p:cNvGrpSpPr/>
          <p:nvPr/>
        </p:nvGrpSpPr>
        <p:grpSpPr>
          <a:xfrm>
            <a:off x="1077277" y="4235450"/>
            <a:ext cx="4486275" cy="1943100"/>
            <a:chOff x="6800850" y="3833622"/>
            <a:chExt cx="4486275" cy="194310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28FA1E0-B440-4B8C-8022-F64AC6522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" t="54984" r="53753" b="7715"/>
            <a:stretch/>
          </p:blipFill>
          <p:spPr>
            <a:xfrm>
              <a:off x="6800850" y="3905123"/>
              <a:ext cx="4191000" cy="1790701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9432AA1-E051-4173-B60C-264E6DF08ADB}"/>
                </a:ext>
              </a:extLst>
            </p:cNvPr>
            <p:cNvSpPr/>
            <p:nvPr/>
          </p:nvSpPr>
          <p:spPr>
            <a:xfrm>
              <a:off x="6800850" y="3833622"/>
              <a:ext cx="4486275" cy="194310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B4F9C98-532C-422B-9C01-FB48CB025FDD}"/>
              </a:ext>
            </a:extLst>
          </p:cNvPr>
          <p:cNvGrpSpPr/>
          <p:nvPr/>
        </p:nvGrpSpPr>
        <p:grpSpPr>
          <a:xfrm>
            <a:off x="1057275" y="1781175"/>
            <a:ext cx="4514850" cy="1943100"/>
            <a:chOff x="904875" y="1590676"/>
            <a:chExt cx="4514850" cy="194310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2BB41FD-5C96-46EA-83DC-3D13B5F41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" t="2572" r="52487" b="59134"/>
            <a:stretch/>
          </p:blipFill>
          <p:spPr>
            <a:xfrm>
              <a:off x="904875" y="1609727"/>
              <a:ext cx="4352925" cy="1838326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4A58C0F-BC70-4BEF-AEC0-E82CF266B919}"/>
                </a:ext>
              </a:extLst>
            </p:cNvPr>
            <p:cNvSpPr/>
            <p:nvPr/>
          </p:nvSpPr>
          <p:spPr>
            <a:xfrm>
              <a:off x="933450" y="1590676"/>
              <a:ext cx="4486275" cy="194310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3B40E75-8E1D-4950-977D-65470E2B6A7C}"/>
              </a:ext>
            </a:extLst>
          </p:cNvPr>
          <p:cNvGrpSpPr/>
          <p:nvPr/>
        </p:nvGrpSpPr>
        <p:grpSpPr>
          <a:xfrm>
            <a:off x="6246123" y="1781175"/>
            <a:ext cx="4486275" cy="1943100"/>
            <a:chOff x="988114" y="3752724"/>
            <a:chExt cx="4486275" cy="194310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6AC508D-BFAA-4211-A484-ED8B643C6B7B}"/>
                </a:ext>
              </a:extLst>
            </p:cNvPr>
            <p:cNvSpPr/>
            <p:nvPr/>
          </p:nvSpPr>
          <p:spPr>
            <a:xfrm>
              <a:off x="988114" y="3752724"/>
              <a:ext cx="4486275" cy="194310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Grafik 19" descr="Ein Bild, das Whiteboard enthält.&#10;&#10;Automatisch generierte Beschreibung">
              <a:extLst>
                <a:ext uri="{FF2B5EF4-FFF2-40B4-BE49-F238E27FC236}">
                  <a16:creationId xmlns:a16="http://schemas.microsoft.com/office/drawing/2014/main" id="{285182D2-BD42-4F2B-9C4F-E42CC0D93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5" t="11229" r="6137" b="7192"/>
            <a:stretch/>
          </p:blipFill>
          <p:spPr>
            <a:xfrm>
              <a:off x="2472267" y="3804539"/>
              <a:ext cx="1394106" cy="1835531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CF4E78-4D32-42C5-B1F1-578C681C61A3}"/>
              </a:ext>
            </a:extLst>
          </p:cNvPr>
          <p:cNvSpPr txBox="1"/>
          <p:nvPr/>
        </p:nvSpPr>
        <p:spPr>
          <a:xfrm>
            <a:off x="2133149" y="3733336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Ultrashort</a:t>
            </a:r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Pulse - Cutting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00B139C-B423-4EBD-9D0F-D7D8648ECD1A}"/>
              </a:ext>
            </a:extLst>
          </p:cNvPr>
          <p:cNvSpPr txBox="1"/>
          <p:nvPr/>
        </p:nvSpPr>
        <p:spPr>
          <a:xfrm>
            <a:off x="1821076" y="6178550"/>
            <a:ext cx="2932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Solid-State - </a:t>
            </a:r>
            <a:r>
              <a:rPr lang="de-DE" sz="14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Marking</a:t>
            </a:r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4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Structuring</a:t>
            </a:r>
            <a:endParaRPr lang="de-DE" sz="14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388FAC-CBDC-4A5C-A725-71F4658B4F38}"/>
              </a:ext>
            </a:extLst>
          </p:cNvPr>
          <p:cNvSpPr txBox="1"/>
          <p:nvPr/>
        </p:nvSpPr>
        <p:spPr>
          <a:xfrm>
            <a:off x="7453562" y="3726755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Fiber – Cutting &amp; Welding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491B1D1-D9EE-4C74-9809-877EDEDC53D5}"/>
              </a:ext>
            </a:extLst>
          </p:cNvPr>
          <p:cNvSpPr txBox="1"/>
          <p:nvPr/>
        </p:nvSpPr>
        <p:spPr>
          <a:xfrm>
            <a:off x="7022665" y="6167202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</a:t>
            </a:r>
            <a:r>
              <a:rPr lang="de-DE" sz="1400" baseline="-250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de-DE" sz="14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Marking</a:t>
            </a:r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4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Structuring</a:t>
            </a:r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Cutting </a:t>
            </a:r>
            <a:endParaRPr lang="de-DE" sz="1400" baseline="-250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D8A5677F-0CC9-4D95-AB1B-B67695B6F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98" y="6312761"/>
            <a:ext cx="1616149" cy="3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1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herent 2016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0055B8"/>
      </a:accent1>
      <a:accent2>
        <a:srgbClr val="BE1E2D"/>
      </a:accent2>
      <a:accent3>
        <a:srgbClr val="7030A0"/>
      </a:accent3>
      <a:accent4>
        <a:srgbClr val="F3D90C"/>
      </a:accent4>
      <a:accent5>
        <a:srgbClr val="FF9933"/>
      </a:accent5>
      <a:accent6>
        <a:srgbClr val="7F7F7F"/>
      </a:accent6>
      <a:hlink>
        <a:srgbClr val="0055B8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C0855FB830FF469BE7420D83A1F38F" ma:contentTypeVersion="4" ma:contentTypeDescription="Create a new document." ma:contentTypeScope="" ma:versionID="14de97895b80859b91449c21dc28f09a">
  <xsd:schema xmlns:xsd="http://www.w3.org/2001/XMLSchema" xmlns:xs="http://www.w3.org/2001/XMLSchema" xmlns:p="http://schemas.microsoft.com/office/2006/metadata/properties" xmlns:ns2="a7f8bccd-1a26-46a3-9247-79207ae04b99" targetNamespace="http://schemas.microsoft.com/office/2006/metadata/properties" ma:root="true" ma:fieldsID="151e07c26d9391bc1615dec32da2a24d" ns2:_="">
    <xsd:import namespace="a7f8bccd-1a26-46a3-9247-79207ae04b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8bccd-1a26-46a3-9247-79207ae04b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521EB4-1FA8-45D4-B294-F996D58B41C5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7f8bccd-1a26-46a3-9247-79207ae04b9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ADF1D2-64BF-4CD3-A8AD-79B9A9C035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608AC9-6B32-4DC7-80B1-7EDAD8084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f8bccd-1a26-46a3-9247-79207ae04b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1907</Words>
  <Application>Microsoft Office PowerPoint</Application>
  <PresentationFormat>Widescreen</PresentationFormat>
  <Paragraphs>373</Paragraphs>
  <Slides>37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Introducing Coherent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PowerLine Family  </vt:lpstr>
      <vt:lpstr> PowerLine C  </vt:lpstr>
      <vt:lpstr>Ultrashort Pulse Family</vt:lpstr>
      <vt:lpstr>StarFiber Series</vt:lpstr>
      <vt:lpstr>PowerPoint Presentation</vt:lpstr>
      <vt:lpstr>PowerPoint Presentation</vt:lpstr>
      <vt:lpstr>ExactCut – Precision Laser Cutting System</vt:lpstr>
      <vt:lpstr>ExactWeld – Precision Laser Welding System</vt:lpstr>
      <vt:lpstr>ExactWeld P – Polymer Laser Welding System</vt:lpstr>
      <vt:lpstr>ExactMark 230 / 210 – Precision Laser Marking Systems</vt:lpstr>
      <vt:lpstr>EasyMark | EasyJewel</vt:lpstr>
      <vt:lpstr> LabelMarker Advanced </vt:lpstr>
      <vt:lpstr>StarCut Tube Family</vt:lpstr>
      <vt:lpstr> UW - Universal Workstation </vt:lpstr>
      <vt:lpstr>Manual Welder Family</vt:lpstr>
      <vt:lpstr>Desktop - Manual Welder Without Axes</vt:lpstr>
      <vt:lpstr>Performance Basic - Manual Welder Without Axes</vt:lpstr>
      <vt:lpstr>Performance Family - Manual Welders Without Axes</vt:lpstr>
      <vt:lpstr>Select - Manual Welders With Axes</vt:lpstr>
      <vt:lpstr>Integral - Manual Welders With Axes</vt:lpstr>
      <vt:lpstr>Software – Smart, Powerful, Intuitive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Coherent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Couto, Joe</dc:creator>
  <cp:lastModifiedBy>Fischer, Gabriele</cp:lastModifiedBy>
  <cp:revision>317</cp:revision>
  <cp:lastPrinted>2019-10-08T09:48:56Z</cp:lastPrinted>
  <dcterms:created xsi:type="dcterms:W3CDTF">2016-12-09T23:15:53Z</dcterms:created>
  <dcterms:modified xsi:type="dcterms:W3CDTF">2022-09-30T12:18:26Z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0x0101009DC0855FB830FF469BE7420D83A1F38F</vt:lpwstr>
  </property>
</Properties>
</file>